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59" r:id="rId1"/>
  </p:sldMasterIdLst>
  <p:notesMasterIdLst>
    <p:notesMasterId r:id="rId18"/>
  </p:notesMasterIdLst>
  <p:sldIdLst>
    <p:sldId id="301" r:id="rId2"/>
    <p:sldId id="322" r:id="rId3"/>
    <p:sldId id="435" r:id="rId4"/>
    <p:sldId id="446" r:id="rId5"/>
    <p:sldId id="447" r:id="rId6"/>
    <p:sldId id="437" r:id="rId7"/>
    <p:sldId id="436" r:id="rId8"/>
    <p:sldId id="438" r:id="rId9"/>
    <p:sldId id="439" r:id="rId10"/>
    <p:sldId id="440" r:id="rId11"/>
    <p:sldId id="445" r:id="rId12"/>
    <p:sldId id="441" r:id="rId13"/>
    <p:sldId id="442" r:id="rId14"/>
    <p:sldId id="443" r:id="rId15"/>
    <p:sldId id="444" r:id="rId16"/>
    <p:sldId id="356"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Kyra Moore" initials="KM" lastIdx="2" clrIdx="6">
    <p:extLst>
      <p:ext uri="{19B8F6BF-5375-455C-9EA6-DF929625EA0E}">
        <p15:presenceInfo xmlns:p15="http://schemas.microsoft.com/office/powerpoint/2012/main" userId="Kyra Moore" providerId="None"/>
      </p:ext>
    </p:extLst>
  </p:cmAuthor>
  <p:cmAuthor id="1" name="Alicia" initials="A" lastIdx="5" clrIdx="0">
    <p:extLst>
      <p:ext uri="{19B8F6BF-5375-455C-9EA6-DF929625EA0E}">
        <p15:presenceInfo xmlns:p15="http://schemas.microsoft.com/office/powerpoint/2012/main" userId="3ed60a700b052272" providerId="Windows Live"/>
      </p:ext>
    </p:extLst>
  </p:cmAuthor>
  <p:cmAuthor id="8" name="Fitzgibbons, Wesley" initials="FW" lastIdx="1" clrIdx="7">
    <p:extLst>
      <p:ext uri="{19B8F6BF-5375-455C-9EA6-DF929625EA0E}">
        <p15:presenceInfo xmlns:p15="http://schemas.microsoft.com/office/powerpoint/2012/main" userId="S-1-5-21-294100216-1067707973-1062603155-243768" providerId="AD"/>
      </p:ext>
    </p:extLst>
  </p:cmAuthor>
  <p:cmAuthor id="2" name="Emily Wilbur" initials="EW" lastIdx="13" clrIdx="1">
    <p:extLst>
      <p:ext uri="{19B8F6BF-5375-455C-9EA6-DF929625EA0E}">
        <p15:presenceInfo xmlns:p15="http://schemas.microsoft.com/office/powerpoint/2012/main" userId="85aa110d208db484" providerId="Windows Live"/>
      </p:ext>
    </p:extLst>
  </p:cmAuthor>
  <p:cmAuthor id="3" name="Darcy Bybee" initials="DB" lastIdx="30" clrIdx="2">
    <p:extLst>
      <p:ext uri="{19B8F6BF-5375-455C-9EA6-DF929625EA0E}">
        <p15:presenceInfo xmlns:p15="http://schemas.microsoft.com/office/powerpoint/2012/main" userId="293970f254e57808" providerId="Windows Live"/>
      </p:ext>
    </p:extLst>
  </p:cmAuthor>
  <p:cmAuthor id="4" name="Wilbur, Emily" initials="WE" lastIdx="9" clrIdx="3">
    <p:extLst>
      <p:ext uri="{19B8F6BF-5375-455C-9EA6-DF929625EA0E}">
        <p15:presenceInfo xmlns:p15="http://schemas.microsoft.com/office/powerpoint/2012/main" userId="S-1-5-21-294100216-1067707973-1062603155-37389" providerId="AD"/>
      </p:ext>
    </p:extLst>
  </p:cmAuthor>
  <p:cmAuthor id="5" name="Johnson, Joy" initials="JJ" lastIdx="41" clrIdx="4">
    <p:extLst>
      <p:ext uri="{19B8F6BF-5375-455C-9EA6-DF929625EA0E}">
        <p15:presenceInfo xmlns:p15="http://schemas.microsoft.com/office/powerpoint/2012/main" userId="S-1-5-21-294100216-1067707973-1062603155-262057" providerId="AD"/>
      </p:ext>
    </p:extLst>
  </p:cmAuthor>
  <p:cmAuthor id="6" name="Bybee, Darcy" initials="BD" lastIdx="58" clrIdx="5">
    <p:extLst>
      <p:ext uri="{19B8F6BF-5375-455C-9EA6-DF929625EA0E}">
        <p15:presenceInfo xmlns:p15="http://schemas.microsoft.com/office/powerpoint/2012/main" userId="S-1-5-21-294100216-1067707973-1062603155-344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CD437"/>
    <a:srgbClr val="FFFFE5"/>
    <a:srgbClr val="FFFFCC"/>
    <a:srgbClr val="F1F8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746" autoAdjust="0"/>
    <p:restoredTop sz="71370" autoAdjust="0"/>
  </p:normalViewPr>
  <p:slideViewPr>
    <p:cSldViewPr snapToGrid="0">
      <p:cViewPr varScale="1">
        <p:scale>
          <a:sx n="79" d="100"/>
          <a:sy n="79" d="100"/>
        </p:scale>
        <p:origin x="1680" y="90"/>
      </p:cViewPr>
      <p:guideLst/>
    </p:cSldViewPr>
  </p:slideViewPr>
  <p:notesTextViewPr>
    <p:cViewPr>
      <p:scale>
        <a:sx n="1" d="1"/>
        <a:sy n="1" d="1"/>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C72EA0-A734-8B47-B93B-77F0172B2C70}" type="datetimeFigureOut">
              <a:rPr lang="en-US" smtClean="0"/>
              <a:t>10/3/2023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54D173-63B1-7E45-B6F9-31F3277075C0}" type="slidenum">
              <a:rPr lang="en-US" smtClean="0"/>
              <a:t>‹#›</a:t>
            </a:fld>
            <a:endParaRPr lang="en-US"/>
          </a:p>
        </p:txBody>
      </p:sp>
    </p:spTree>
    <p:extLst>
      <p:ext uri="{BB962C8B-B14F-4D97-AF65-F5344CB8AC3E}">
        <p14:creationId xmlns:p14="http://schemas.microsoft.com/office/powerpoint/2010/main" val="4041299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aseline="0" dirty="0" smtClean="0"/>
              <a:t>Welcome and introduction.</a:t>
            </a:r>
          </a:p>
          <a:p>
            <a:endParaRPr lang="en-US" altLang="en-US" baseline="0" dirty="0" smtClean="0"/>
          </a:p>
          <a:p>
            <a:r>
              <a:rPr lang="en-US" altLang="en-US" baseline="0" dirty="0" smtClean="0"/>
              <a:t>NOTE: </a:t>
            </a:r>
          </a:p>
          <a:p>
            <a:r>
              <a:rPr lang="en-US" altLang="en-US" baseline="0" dirty="0" smtClean="0"/>
              <a:t>You can add your organization’s logo here.</a:t>
            </a:r>
          </a:p>
          <a:p>
            <a:endParaRPr lang="en-US" altLang="en-US" baseline="0" dirty="0" smtClean="0"/>
          </a:p>
          <a:p>
            <a:r>
              <a:rPr lang="en-US" altLang="en-US" baseline="0" dirty="0" smtClean="0"/>
              <a:t>These slide notes are included to help you as you present this information. In many cases more information than is necessary will be included in the slide notes, feel free to paraphrase as necessary.</a:t>
            </a:r>
          </a:p>
          <a:p>
            <a:endParaRPr lang="en-US" altLang="en-US" baseline="0" dirty="0" smtClean="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64676" indent="-294106" eaLnBrk="0" hangingPunct="0">
              <a:spcBef>
                <a:spcPct val="30000"/>
              </a:spcBef>
              <a:defRPr sz="1200">
                <a:solidFill>
                  <a:schemeClr val="tx1"/>
                </a:solidFill>
                <a:latin typeface="Calibri" pitchFamily="34" charset="0"/>
              </a:defRPr>
            </a:lvl2pPr>
            <a:lvl3pPr marL="1176425" indent="-235285" eaLnBrk="0" hangingPunct="0">
              <a:spcBef>
                <a:spcPct val="30000"/>
              </a:spcBef>
              <a:defRPr sz="1200">
                <a:solidFill>
                  <a:schemeClr val="tx1"/>
                </a:solidFill>
                <a:latin typeface="Calibri" pitchFamily="34" charset="0"/>
              </a:defRPr>
            </a:lvl3pPr>
            <a:lvl4pPr marL="1646994" indent="-235285" eaLnBrk="0" hangingPunct="0">
              <a:spcBef>
                <a:spcPct val="30000"/>
              </a:spcBef>
              <a:defRPr sz="1200">
                <a:solidFill>
                  <a:schemeClr val="tx1"/>
                </a:solidFill>
                <a:latin typeface="Calibri" pitchFamily="34" charset="0"/>
              </a:defRPr>
            </a:lvl4pPr>
            <a:lvl5pPr marL="2117566" indent="-235285" eaLnBrk="0" hangingPunct="0">
              <a:spcBef>
                <a:spcPct val="30000"/>
              </a:spcBef>
              <a:defRPr sz="1200">
                <a:solidFill>
                  <a:schemeClr val="tx1"/>
                </a:solidFill>
                <a:latin typeface="Calibri" pitchFamily="34" charset="0"/>
              </a:defRPr>
            </a:lvl5pPr>
            <a:lvl6pPr marL="2588135" indent="-235285" eaLnBrk="0" fontAlgn="base" hangingPunct="0">
              <a:spcBef>
                <a:spcPct val="30000"/>
              </a:spcBef>
              <a:spcAft>
                <a:spcPct val="0"/>
              </a:spcAft>
              <a:defRPr sz="1200">
                <a:solidFill>
                  <a:schemeClr val="tx1"/>
                </a:solidFill>
                <a:latin typeface="Calibri" pitchFamily="34" charset="0"/>
              </a:defRPr>
            </a:lvl6pPr>
            <a:lvl7pPr marL="3058704" indent="-235285" eaLnBrk="0" fontAlgn="base" hangingPunct="0">
              <a:spcBef>
                <a:spcPct val="30000"/>
              </a:spcBef>
              <a:spcAft>
                <a:spcPct val="0"/>
              </a:spcAft>
              <a:defRPr sz="1200">
                <a:solidFill>
                  <a:schemeClr val="tx1"/>
                </a:solidFill>
                <a:latin typeface="Calibri" pitchFamily="34" charset="0"/>
              </a:defRPr>
            </a:lvl7pPr>
            <a:lvl8pPr marL="3529275" indent="-235285" eaLnBrk="0" fontAlgn="base" hangingPunct="0">
              <a:spcBef>
                <a:spcPct val="30000"/>
              </a:spcBef>
              <a:spcAft>
                <a:spcPct val="0"/>
              </a:spcAft>
              <a:defRPr sz="1200">
                <a:solidFill>
                  <a:schemeClr val="tx1"/>
                </a:solidFill>
                <a:latin typeface="Calibri" pitchFamily="34" charset="0"/>
              </a:defRPr>
            </a:lvl8pPr>
            <a:lvl9pPr marL="3999844" indent="-23528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6AAB766-8769-4425-80C9-CCB4311020FA}" type="slidenum">
              <a:rPr lang="en-US" altLang="en-US" smtClean="0">
                <a:latin typeface="Arial" charset="0"/>
              </a:rPr>
              <a:pPr eaLnBrk="1" hangingPunct="1">
                <a:spcBef>
                  <a:spcPct val="0"/>
                </a:spcBef>
              </a:pPr>
              <a:t>1</a:t>
            </a:fld>
            <a:endParaRPr lang="en-US" altLang="en-US">
              <a:latin typeface="Arial" charset="0"/>
            </a:endParaRPr>
          </a:p>
        </p:txBody>
      </p:sp>
    </p:spTree>
    <p:extLst>
      <p:ext uri="{BB962C8B-B14F-4D97-AF65-F5344CB8AC3E}">
        <p14:creationId xmlns:p14="http://schemas.microsoft.com/office/powerpoint/2010/main" val="21892280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Transportation sector describes how we move goods around as well as how we move ourselves.</a:t>
            </a:r>
          </a:p>
          <a:p>
            <a:endParaRPr lang="en-US" baseline="0" dirty="0" smtClean="0"/>
          </a:p>
          <a:p>
            <a:pPr marL="0" indent="0">
              <a:buFont typeface="Arial" panose="020B0604020202020204" pitchFamily="34" charset="0"/>
              <a:buNone/>
            </a:pPr>
            <a:r>
              <a:rPr lang="en-US" baseline="0" dirty="0" smtClean="0"/>
              <a:t>Emissions reduction measures include: </a:t>
            </a:r>
          </a:p>
          <a:p>
            <a:pPr marL="171450" indent="-171450">
              <a:buFont typeface="Arial" panose="020B0604020202020204" pitchFamily="34" charset="0"/>
              <a:buChar char="•"/>
            </a:pPr>
            <a:r>
              <a:rPr lang="en-US" baseline="0" dirty="0" smtClean="0"/>
              <a:t>Increased use of electric vehicles and other non-fossil fueled vehicles – Rebates for vehicles and other incentives, as well as increased availability of charging infrastructure are all possible projects to reduce carbon emissions from vehicles.</a:t>
            </a:r>
          </a:p>
          <a:p>
            <a:pPr marL="171450" indent="-171450">
              <a:buFont typeface="Arial" panose="020B0604020202020204" pitchFamily="34" charset="0"/>
              <a:buChar char="•"/>
            </a:pPr>
            <a:r>
              <a:rPr lang="en-US" baseline="0" dirty="0" smtClean="0"/>
              <a:t>Increased use of public transportation – mass transit is one of the most efficient ways to move people from one place to another and has the added benefit of reducing traffic congestion.</a:t>
            </a:r>
          </a:p>
          <a:p>
            <a:pPr marL="171450" indent="-171450">
              <a:buFont typeface="Arial" panose="020B0604020202020204" pitchFamily="34" charset="0"/>
              <a:buChar char="•"/>
            </a:pPr>
            <a:r>
              <a:rPr lang="en-US" baseline="0" dirty="0" smtClean="0"/>
              <a:t>Decreasing transportation demand – Designing communities so that people don’t need to use a vehicle for their day-to-day tasks is a very direct way to decarbonize transportation.</a:t>
            </a:r>
            <a:endParaRPr lang="en-US" dirty="0"/>
          </a:p>
        </p:txBody>
      </p:sp>
      <p:sp>
        <p:nvSpPr>
          <p:cNvPr id="4" name="Slide Number Placeholder 3"/>
          <p:cNvSpPr>
            <a:spLocks noGrp="1"/>
          </p:cNvSpPr>
          <p:nvPr>
            <p:ph type="sldNum" sz="quarter" idx="10"/>
          </p:nvPr>
        </p:nvSpPr>
        <p:spPr/>
        <p:txBody>
          <a:bodyPr/>
          <a:lstStyle/>
          <a:p>
            <a:fld id="{DA54D173-63B1-7E45-B6F9-31F3277075C0}" type="slidenum">
              <a:rPr lang="en-US" smtClean="0"/>
              <a:t>10</a:t>
            </a:fld>
            <a:endParaRPr lang="en-US"/>
          </a:p>
        </p:txBody>
      </p:sp>
    </p:spTree>
    <p:extLst>
      <p:ext uri="{BB962C8B-B14F-4D97-AF65-F5344CB8AC3E}">
        <p14:creationId xmlns:p14="http://schemas.microsoft.com/office/powerpoint/2010/main" val="18710271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Industrial sector describes the emissions associated</a:t>
            </a:r>
            <a:r>
              <a:rPr lang="en-US" baseline="0" dirty="0" smtClean="0"/>
              <a:t> with manufacturing and other businesses.</a:t>
            </a:r>
          </a:p>
          <a:p>
            <a:endParaRPr lang="en-US" baseline="0" dirty="0" smtClean="0"/>
          </a:p>
          <a:p>
            <a:r>
              <a:rPr lang="en-US" baseline="0" dirty="0" smtClean="0"/>
              <a:t>Examples of emissions reduction measures include:</a:t>
            </a:r>
          </a:p>
          <a:p>
            <a:pPr marL="171450" indent="-171450">
              <a:buFont typeface="Arial" panose="020B0604020202020204" pitchFamily="34" charset="0"/>
              <a:buChar char="•"/>
            </a:pPr>
            <a:r>
              <a:rPr lang="en-US" baseline="0" dirty="0" smtClean="0"/>
              <a:t>Building efficiency upgrades – Overlapping with the Building Energy Use sector somewhat, but with a focus on industrial processes</a:t>
            </a:r>
          </a:p>
          <a:p>
            <a:pPr marL="171450" indent="-171450">
              <a:buFont typeface="Arial" panose="020B0604020202020204" pitchFamily="34" charset="0"/>
              <a:buChar char="•"/>
            </a:pPr>
            <a:r>
              <a:rPr lang="en-US" baseline="0" dirty="0" smtClean="0"/>
              <a:t>Reducing or capturing emissions from specific industrial processes – Often these kind of upgrades have to be planned on a facility-by-facility basis, but can be an impactful way to reduce emissions from industry or avoid them completely.</a:t>
            </a:r>
          </a:p>
          <a:p>
            <a:pPr marL="171450" indent="-171450">
              <a:buFont typeface="Arial" panose="020B0604020202020204" pitchFamily="34" charset="0"/>
              <a:buChar char="•"/>
            </a:pPr>
            <a:r>
              <a:rPr lang="en-US" baseline="0" dirty="0" smtClean="0"/>
              <a:t>Fuel conversion – Much like with electrical generation, in industries where a fuel is used as part of a process, switching to a non-carbon or lower-carbon source can reduce emissions.</a:t>
            </a:r>
          </a:p>
          <a:p>
            <a:pPr marL="171450" indent="-171450">
              <a:buFont typeface="Arial" panose="020B0604020202020204" pitchFamily="34" charset="0"/>
              <a:buChar char="•"/>
            </a:pPr>
            <a:r>
              <a:rPr lang="en-US" baseline="0" dirty="0" smtClean="0"/>
              <a:t>Alternative or emerging technologies – Also a very highly-specific upgrade that must be planned on a source-by-source basis</a:t>
            </a:r>
            <a:endParaRPr lang="en-US" dirty="0"/>
          </a:p>
        </p:txBody>
      </p:sp>
      <p:sp>
        <p:nvSpPr>
          <p:cNvPr id="4" name="Slide Number Placeholder 3"/>
          <p:cNvSpPr>
            <a:spLocks noGrp="1"/>
          </p:cNvSpPr>
          <p:nvPr>
            <p:ph type="sldNum" sz="quarter" idx="10"/>
          </p:nvPr>
        </p:nvSpPr>
        <p:spPr/>
        <p:txBody>
          <a:bodyPr/>
          <a:lstStyle/>
          <a:p>
            <a:fld id="{DA54D173-63B1-7E45-B6F9-31F3277075C0}" type="slidenum">
              <a:rPr lang="en-US" smtClean="0"/>
              <a:t>11</a:t>
            </a:fld>
            <a:endParaRPr lang="en-US"/>
          </a:p>
        </p:txBody>
      </p:sp>
    </p:spTree>
    <p:extLst>
      <p:ext uri="{BB962C8B-B14F-4D97-AF65-F5344CB8AC3E}">
        <p14:creationId xmlns:p14="http://schemas.microsoft.com/office/powerpoint/2010/main" val="30192981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Agriculture and Land Use sector</a:t>
            </a:r>
            <a:r>
              <a:rPr lang="en-US" baseline="0" dirty="0" smtClean="0"/>
              <a:t> describes how we can use land practices to store carbon naturally.</a:t>
            </a:r>
          </a:p>
          <a:p>
            <a:endParaRPr lang="en-US" baseline="0" dirty="0" smtClean="0"/>
          </a:p>
          <a:p>
            <a:r>
              <a:rPr lang="en-US" baseline="0" dirty="0" smtClean="0"/>
              <a:t>Some examples of emissions reduction measures:</a:t>
            </a:r>
          </a:p>
          <a:p>
            <a:pPr marL="171450" indent="-171450">
              <a:buFont typeface="Arial" panose="020B0604020202020204" pitchFamily="34" charset="0"/>
              <a:buChar char="•"/>
            </a:pPr>
            <a:r>
              <a:rPr lang="en-US" baseline="0" dirty="0" smtClean="0"/>
              <a:t>Increased forest and grassland cover – afforestation and prairie reclamation projects encourage healthy ecosystems where plants can naturally store carbon that they use to grow.</a:t>
            </a:r>
          </a:p>
          <a:p>
            <a:pPr marL="171450" indent="-171450">
              <a:buFont typeface="Arial" panose="020B0604020202020204" pitchFamily="34" charset="0"/>
              <a:buChar char="•"/>
            </a:pPr>
            <a:r>
              <a:rPr lang="en-US" baseline="0" dirty="0" smtClean="0"/>
              <a:t>Sustainable Agriculture – A broad category of upgrades and changes to how we use land to grow food. Methods such as organic farming and crop rotations can reduce the greenhouse gas emissions related to synthetic fertilizer use, and no-till or reduced-till methods can increase soil health and prevent erosion. Other emerging methods to integrate livestock and crops can also make farms more efficient.</a:t>
            </a:r>
          </a:p>
          <a:p>
            <a:pPr marL="171450" indent="-171450">
              <a:buFont typeface="Arial" panose="020B0604020202020204" pitchFamily="34" charset="0"/>
              <a:buChar char="•"/>
            </a:pPr>
            <a:r>
              <a:rPr lang="en-US" baseline="0" dirty="0" smtClean="0"/>
              <a:t>Increased industrial-scale composting – This measure overlaps with the Waste and Material Management sector and has the benefits of using less synthetic fertilizer while avoiding methane emissions at landfills.</a:t>
            </a:r>
            <a:endParaRPr lang="en-US" dirty="0"/>
          </a:p>
        </p:txBody>
      </p:sp>
      <p:sp>
        <p:nvSpPr>
          <p:cNvPr id="4" name="Slide Number Placeholder 3"/>
          <p:cNvSpPr>
            <a:spLocks noGrp="1"/>
          </p:cNvSpPr>
          <p:nvPr>
            <p:ph type="sldNum" sz="quarter" idx="10"/>
          </p:nvPr>
        </p:nvSpPr>
        <p:spPr/>
        <p:txBody>
          <a:bodyPr/>
          <a:lstStyle/>
          <a:p>
            <a:fld id="{DA54D173-63B1-7E45-B6F9-31F3277075C0}" type="slidenum">
              <a:rPr lang="en-US" smtClean="0"/>
              <a:t>12</a:t>
            </a:fld>
            <a:endParaRPr lang="en-US"/>
          </a:p>
        </p:txBody>
      </p:sp>
    </p:spTree>
    <p:extLst>
      <p:ext uri="{BB962C8B-B14F-4D97-AF65-F5344CB8AC3E}">
        <p14:creationId xmlns:p14="http://schemas.microsoft.com/office/powerpoint/2010/main" val="8277460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Waste</a:t>
            </a:r>
            <a:r>
              <a:rPr lang="en-US" baseline="0" dirty="0" smtClean="0"/>
              <a:t> and Materials Management sector describes what materials we use to make things and what happens to those materials when we’re done with them.</a:t>
            </a:r>
          </a:p>
          <a:p>
            <a:endParaRPr lang="en-US" baseline="0" dirty="0" smtClean="0"/>
          </a:p>
          <a:p>
            <a:r>
              <a:rPr lang="en-US" baseline="0" dirty="0" smtClean="0"/>
              <a:t>Some example emission reduction measures include:</a:t>
            </a:r>
          </a:p>
          <a:p>
            <a:pPr marL="171450" indent="-171450">
              <a:buFont typeface="Arial" panose="020B0604020202020204" pitchFamily="34" charset="0"/>
              <a:buChar char="•"/>
            </a:pPr>
            <a:r>
              <a:rPr lang="en-US" baseline="0" dirty="0" smtClean="0"/>
              <a:t>Increased use of recycled materials – Recycled materials generally take far less energy to produce than new materials. They can also prevent landfills from growing too large. This measure could also include new recycling infrastructure, as many places do not have the ability to recycle certain materials.</a:t>
            </a:r>
          </a:p>
          <a:p>
            <a:pPr marL="171450" indent="-171450">
              <a:buFont typeface="Arial" panose="020B0604020202020204" pitchFamily="34" charset="0"/>
              <a:buChar char="•"/>
            </a:pPr>
            <a:r>
              <a:rPr lang="en-US" baseline="0" dirty="0" smtClean="0"/>
              <a:t>Landfill gas recovery – Landfills can actually produce usable fuel for power generation. This fuel can be collected and used at the landfill itself to reduce its energy use or even supply natural gas for other purposes.</a:t>
            </a:r>
            <a:endParaRPr lang="en-US" dirty="0"/>
          </a:p>
        </p:txBody>
      </p:sp>
      <p:sp>
        <p:nvSpPr>
          <p:cNvPr id="4" name="Slide Number Placeholder 3"/>
          <p:cNvSpPr>
            <a:spLocks noGrp="1"/>
          </p:cNvSpPr>
          <p:nvPr>
            <p:ph type="sldNum" sz="quarter" idx="10"/>
          </p:nvPr>
        </p:nvSpPr>
        <p:spPr/>
        <p:txBody>
          <a:bodyPr/>
          <a:lstStyle/>
          <a:p>
            <a:fld id="{DA54D173-63B1-7E45-B6F9-31F3277075C0}" type="slidenum">
              <a:rPr lang="en-US" smtClean="0"/>
              <a:t>13</a:t>
            </a:fld>
            <a:endParaRPr lang="en-US"/>
          </a:p>
        </p:txBody>
      </p:sp>
    </p:spTree>
    <p:extLst>
      <p:ext uri="{BB962C8B-B14F-4D97-AF65-F5344CB8AC3E}">
        <p14:creationId xmlns:p14="http://schemas.microsoft.com/office/powerpoint/2010/main" val="15760752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next slide</a:t>
            </a:r>
            <a:r>
              <a:rPr lang="en-US" baseline="0" dirty="0" smtClean="0"/>
              <a:t> describes the Project Idea Submission form that the public can submit to the Department with their emissions reduction project ideas.</a:t>
            </a:r>
            <a:endParaRPr lang="en-US" dirty="0"/>
          </a:p>
        </p:txBody>
      </p:sp>
      <p:sp>
        <p:nvSpPr>
          <p:cNvPr id="4" name="Slide Number Placeholder 3"/>
          <p:cNvSpPr>
            <a:spLocks noGrp="1"/>
          </p:cNvSpPr>
          <p:nvPr>
            <p:ph type="sldNum" sz="quarter" idx="10"/>
          </p:nvPr>
        </p:nvSpPr>
        <p:spPr/>
        <p:txBody>
          <a:bodyPr/>
          <a:lstStyle/>
          <a:p>
            <a:fld id="{DA54D173-63B1-7E45-B6F9-31F3277075C0}" type="slidenum">
              <a:rPr lang="en-US" smtClean="0"/>
              <a:t>14</a:t>
            </a:fld>
            <a:endParaRPr lang="en-US"/>
          </a:p>
        </p:txBody>
      </p:sp>
    </p:spTree>
    <p:extLst>
      <p:ext uri="{BB962C8B-B14F-4D97-AF65-F5344CB8AC3E}">
        <p14:creationId xmlns:p14="http://schemas.microsoft.com/office/powerpoint/2010/main" val="34635278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goal of the idea submission</a:t>
            </a:r>
            <a:r>
              <a:rPr lang="en-US" baseline="0" dirty="0" smtClean="0"/>
              <a:t> form is that we can find out what the priorities are in Missouri communities. What projects do you want to see in your communities, and what barriers are there for project development?</a:t>
            </a:r>
          </a:p>
          <a:p>
            <a:endParaRPr lang="en-US" baseline="0" dirty="0" smtClean="0"/>
          </a:p>
          <a:p>
            <a:r>
              <a:rPr lang="en-US" baseline="0" dirty="0" smtClean="0"/>
              <a:t>The form has been provided along with these presentations for anyone to complete. We don’t need answers to every question right now, but it will be good to include as much information as possible when you submit it to us. The public is encouraged to visit our CPRG program webpage at the link provided and complete the form. </a:t>
            </a:r>
          </a:p>
          <a:p>
            <a:endParaRPr lang="en-US" baseline="0" dirty="0" smtClean="0"/>
          </a:p>
          <a:p>
            <a:r>
              <a:rPr lang="en-US" baseline="0" dirty="0" smtClean="0"/>
              <a:t>Our webpage also contains a </a:t>
            </a:r>
            <a:r>
              <a:rPr lang="en-US" baseline="0" smtClean="0"/>
              <a:t>community engagement survey </a:t>
            </a:r>
            <a:r>
              <a:rPr lang="en-US" baseline="0" dirty="0" smtClean="0"/>
              <a:t>for anyone to complete</a:t>
            </a:r>
            <a:r>
              <a:rPr lang="en-US" baseline="0" smtClean="0"/>
              <a:t>. </a:t>
            </a:r>
            <a:endParaRPr lang="en-US" baseline="0" dirty="0" smtClean="0"/>
          </a:p>
          <a:p>
            <a:endParaRPr lang="en-US" baseline="0" dirty="0" smtClean="0"/>
          </a:p>
          <a:p>
            <a:endParaRPr lang="en-US" baseline="0" dirty="0" smtClean="0"/>
          </a:p>
          <a:p>
            <a:r>
              <a:rPr lang="en-US" baseline="0" dirty="0" smtClean="0"/>
              <a:t>Because the eligibility of a project in the Implementation phase is dependent upon the project being included in the state’s climate action plan during the Planning phase, it’s very important that you tell us what projects you want to see in your community so we can be sure to include them in the State’s climate action plan. </a:t>
            </a:r>
          </a:p>
          <a:p>
            <a:endParaRPr lang="en-US" baseline="0" dirty="0" smtClean="0"/>
          </a:p>
          <a:p>
            <a:r>
              <a:rPr lang="en-US" baseline="0" dirty="0" smtClean="0"/>
              <a:t>It’s also important that we hear back from you as early as possible since the Implementation grant applications overlap in timing with PCAP development. </a:t>
            </a:r>
          </a:p>
        </p:txBody>
      </p:sp>
      <p:sp>
        <p:nvSpPr>
          <p:cNvPr id="4" name="Slide Number Placeholder 3"/>
          <p:cNvSpPr>
            <a:spLocks noGrp="1"/>
          </p:cNvSpPr>
          <p:nvPr>
            <p:ph type="sldNum" sz="quarter" idx="10"/>
          </p:nvPr>
        </p:nvSpPr>
        <p:spPr/>
        <p:txBody>
          <a:bodyPr/>
          <a:lstStyle/>
          <a:p>
            <a:fld id="{DA54D173-63B1-7E45-B6F9-31F3277075C0}" type="slidenum">
              <a:rPr lang="en-US" smtClean="0"/>
              <a:t>15</a:t>
            </a:fld>
            <a:endParaRPr lang="en-US"/>
          </a:p>
        </p:txBody>
      </p:sp>
    </p:spTree>
    <p:extLst>
      <p:ext uri="{BB962C8B-B14F-4D97-AF65-F5344CB8AC3E}">
        <p14:creationId xmlns:p14="http://schemas.microsoft.com/office/powerpoint/2010/main" val="503871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has the</a:t>
            </a:r>
            <a:r>
              <a:rPr lang="en-US" baseline="0" dirty="0" smtClean="0"/>
              <a:t> contact info for the Air Pollution Control Program, you can ask for Wesley or Nicole or mention the Climate Pollution Reduction Grants when you call to get connected with us during normal business hours.</a:t>
            </a:r>
          </a:p>
          <a:p>
            <a:endParaRPr lang="en-US" baseline="0" dirty="0" smtClean="0"/>
          </a:p>
          <a:p>
            <a:r>
              <a:rPr lang="en-US" baseline="0" dirty="0" smtClean="0"/>
              <a:t>Additionally, you can email CPRGTeam@dnr.mo.gov at any time with questions or comments and we’ll do our best to get back to you in a timely manner.</a:t>
            </a:r>
          </a:p>
          <a:p>
            <a:endParaRPr lang="en-US" baseline="0" dirty="0" smtClean="0"/>
          </a:p>
          <a:p>
            <a:r>
              <a:rPr lang="en-US" baseline="0" smtClean="0"/>
              <a:t>Thank you very much for participating in our CPRG planning efforts!</a:t>
            </a:r>
          </a:p>
          <a:p>
            <a:endParaRPr lang="en-US"/>
          </a:p>
        </p:txBody>
      </p:sp>
      <p:sp>
        <p:nvSpPr>
          <p:cNvPr id="4" name="Slide Number Placeholder 3"/>
          <p:cNvSpPr>
            <a:spLocks noGrp="1"/>
          </p:cNvSpPr>
          <p:nvPr>
            <p:ph type="sldNum" sz="quarter" idx="10"/>
          </p:nvPr>
        </p:nvSpPr>
        <p:spPr/>
        <p:txBody>
          <a:bodyPr/>
          <a:lstStyle/>
          <a:p>
            <a:fld id="{DA54D173-63B1-7E45-B6F9-31F3277075C0}" type="slidenum">
              <a:rPr lang="en-US" smtClean="0"/>
              <a:t>16</a:t>
            </a:fld>
            <a:endParaRPr lang="en-US"/>
          </a:p>
        </p:txBody>
      </p:sp>
    </p:spTree>
    <p:extLst>
      <p:ext uri="{BB962C8B-B14F-4D97-AF65-F5344CB8AC3E}">
        <p14:creationId xmlns:p14="http://schemas.microsoft.com/office/powerpoint/2010/main" val="27702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Contents</a:t>
            </a:r>
            <a:r>
              <a:rPr lang="en-US" baseline="0" dirty="0" smtClean="0"/>
              <a:t> of meeting.</a:t>
            </a:r>
          </a:p>
          <a:p>
            <a:endParaRPr lang="en-US" baseline="0" dirty="0" smtClean="0"/>
          </a:p>
          <a:p>
            <a:r>
              <a:rPr lang="en-US" baseline="0" dirty="0" smtClean="0"/>
              <a:t>The first section will briefly cover the background and structure of the Climate Pollution Reduction Grants.</a:t>
            </a:r>
          </a:p>
          <a:p>
            <a:endParaRPr lang="en-US" baseline="0" dirty="0" smtClean="0"/>
          </a:p>
          <a:p>
            <a:r>
              <a:rPr lang="en-US" baseline="0" dirty="0" smtClean="0"/>
              <a:t>More detailed information on CPRG’s background can be found in the “Community Kickoff” presentation that was provided alongside this presentation.</a:t>
            </a:r>
          </a:p>
          <a:p>
            <a:endParaRPr lang="en-US" dirty="0"/>
          </a:p>
        </p:txBody>
      </p:sp>
      <p:sp>
        <p:nvSpPr>
          <p:cNvPr id="4" name="Slide Number Placeholder 3"/>
          <p:cNvSpPr>
            <a:spLocks noGrp="1"/>
          </p:cNvSpPr>
          <p:nvPr>
            <p:ph type="sldNum" sz="quarter" idx="10"/>
          </p:nvPr>
        </p:nvSpPr>
        <p:spPr/>
        <p:txBody>
          <a:bodyPr/>
          <a:lstStyle/>
          <a:p>
            <a:fld id="{DA54D173-63B1-7E45-B6F9-31F3277075C0}" type="slidenum">
              <a:rPr lang="en-US" smtClean="0"/>
              <a:t>2</a:t>
            </a:fld>
            <a:endParaRPr lang="en-US"/>
          </a:p>
        </p:txBody>
      </p:sp>
    </p:spTree>
    <p:extLst>
      <p:ext uri="{BB962C8B-B14F-4D97-AF65-F5344CB8AC3E}">
        <p14:creationId xmlns:p14="http://schemas.microsoft.com/office/powerpoint/2010/main" val="528636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Inflation Reduction Act was signed into law in August 2022. This historic legislation includes many different funding programs aimed at infrastructure resiliency and the environment. One such program is the Climate Pollution Reduction Grants, or CPRG. </a:t>
            </a:r>
          </a:p>
          <a:p>
            <a:endParaRPr lang="en-US" baseline="0" dirty="0" smtClean="0"/>
          </a:p>
          <a:p>
            <a:r>
              <a:rPr lang="en-US" baseline="0" dirty="0" smtClean="0"/>
              <a:t>The Climate Pollution Reduction Grants are administered by the Environmental Protection Agency (EPA). EPA has split the grant program into two phases: A planning phase and an implementation phase, with funding amounts as indicated in the slide.</a:t>
            </a:r>
          </a:p>
          <a:p>
            <a:endParaRPr lang="en-US" baseline="0" dirty="0" smtClean="0"/>
          </a:p>
          <a:p>
            <a:r>
              <a:rPr lang="en-US" baseline="0" dirty="0" smtClean="0"/>
              <a:t>During the planning phase, EPA offered non-competitive grants to State governments, Metropolitan Statistical Areas (as defined by the census bureau), indigenous tribes, and US Territories. These grants will be used to develop non-binding climate action plans over the next four years.</a:t>
            </a:r>
          </a:p>
          <a:p>
            <a:endParaRPr lang="en-US" baseline="0" dirty="0" smtClean="0"/>
          </a:p>
          <a:p>
            <a:r>
              <a:rPr lang="en-US" baseline="0" dirty="0" smtClean="0"/>
              <a:t>During the implementation phase, EPA will evaluate competitive applications to fund projects included in the climate action plans that are developed during the planning phase. Any government entity (state, county, local, etc) that is included in a climate action plan is eligible to apply for implementation funding. The State of Missouri’s climate action plans will cover every community in the state to ensure the broadest eligibility for implementation possible.</a:t>
            </a:r>
          </a:p>
          <a:p>
            <a:endParaRPr lang="en-US" dirty="0"/>
          </a:p>
        </p:txBody>
      </p:sp>
      <p:sp>
        <p:nvSpPr>
          <p:cNvPr id="4" name="Slide Number Placeholder 3"/>
          <p:cNvSpPr>
            <a:spLocks noGrp="1"/>
          </p:cNvSpPr>
          <p:nvPr>
            <p:ph type="sldNum" sz="quarter" idx="10"/>
          </p:nvPr>
        </p:nvSpPr>
        <p:spPr/>
        <p:txBody>
          <a:bodyPr/>
          <a:lstStyle/>
          <a:p>
            <a:fld id="{DA54D173-63B1-7E45-B6F9-31F3277075C0}" type="slidenum">
              <a:rPr lang="en-US" smtClean="0"/>
              <a:t>3</a:t>
            </a:fld>
            <a:endParaRPr lang="en-US"/>
          </a:p>
        </p:txBody>
      </p:sp>
    </p:spTree>
    <p:extLst>
      <p:ext uri="{BB962C8B-B14F-4D97-AF65-F5344CB8AC3E}">
        <p14:creationId xmlns:p14="http://schemas.microsoft.com/office/powerpoint/2010/main" val="303052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Missouri’s main</a:t>
            </a:r>
            <a:r>
              <a:rPr lang="en-US" baseline="0" dirty="0" smtClean="0"/>
              <a:t> planning goal is to ensure that all Missouri communities can participate in the implementation funding phase. Missouri’s plans are non-binding, meaning that every project included in the plans will be completely voluntary. The Department of Natural Resources wants to open up access to EPA’s implementation funding for communities that are already planning climate projects, and provide resources for communities that want to plan climate projects but haven’t had funding in the past.</a:t>
            </a:r>
          </a:p>
          <a:p>
            <a:endParaRPr lang="en-US" baseline="0" dirty="0" smtClean="0"/>
          </a:p>
          <a:p>
            <a:r>
              <a:rPr lang="en-US" baseline="0" dirty="0" smtClean="0"/>
              <a:t>The Department wants to know every climate project on your community’s </a:t>
            </a:r>
            <a:r>
              <a:rPr lang="en-US" baseline="0" dirty="0" err="1" smtClean="0"/>
              <a:t>wishlist</a:t>
            </a:r>
            <a:r>
              <a:rPr lang="en-US" baseline="0" dirty="0" smtClean="0"/>
              <a:t> so that those projects can be included in the State’s climate action plan and will therefore be eligible for implementation funding.</a:t>
            </a:r>
          </a:p>
          <a:p>
            <a:endParaRPr lang="en-US" baseline="0" dirty="0" smtClean="0"/>
          </a:p>
          <a:p>
            <a:r>
              <a:rPr lang="en-US" baseline="0" dirty="0" smtClean="0"/>
              <a:t>The “Sector Detail Workshop” presentation that was provided alongside this presentation goes into more detail about what these projects might be. This presentation will focus more on the broad details of the CPRG planning process.</a:t>
            </a:r>
          </a:p>
        </p:txBody>
      </p:sp>
      <p:sp>
        <p:nvSpPr>
          <p:cNvPr id="4" name="Slide Number Placeholder 3"/>
          <p:cNvSpPr>
            <a:spLocks noGrp="1"/>
          </p:cNvSpPr>
          <p:nvPr>
            <p:ph type="sldNum" sz="quarter" idx="10"/>
          </p:nvPr>
        </p:nvSpPr>
        <p:spPr/>
        <p:txBody>
          <a:bodyPr/>
          <a:lstStyle/>
          <a:p>
            <a:fld id="{DA54D173-63B1-7E45-B6F9-31F3277075C0}" type="slidenum">
              <a:rPr lang="en-US" smtClean="0"/>
              <a:t>4</a:t>
            </a:fld>
            <a:endParaRPr lang="en-US"/>
          </a:p>
        </p:txBody>
      </p:sp>
    </p:spTree>
    <p:extLst>
      <p:ext uri="{BB962C8B-B14F-4D97-AF65-F5344CB8AC3E}">
        <p14:creationId xmlns:p14="http://schemas.microsoft.com/office/powerpoint/2010/main" val="2542683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EPA’s Notice of Funding Opportunity (NOFO) is available on their website: https://www.epa.gov/inflation-reduction-act/cprg-implementation-grants</a:t>
            </a:r>
          </a:p>
          <a:p>
            <a:endParaRPr lang="en-US" baseline="0" dirty="0" smtClean="0"/>
          </a:p>
          <a:p>
            <a:r>
              <a:rPr lang="en-US" baseline="0" dirty="0" smtClean="0"/>
              <a:t>This grant will be administered directly by EPA, though the Department of Natural Resources is considering applying for pass-through funding to bundle municipal projects together and reduce the technical burden for communities.</a:t>
            </a:r>
          </a:p>
          <a:p>
            <a:endParaRPr lang="en-US" baseline="0" dirty="0" smtClean="0"/>
          </a:p>
          <a:p>
            <a:r>
              <a:rPr lang="en-US" baseline="0" dirty="0" smtClean="0"/>
              <a:t>Implementation funding will focus on projects with short-tem (from now to 2030) greenhouse gas emissions reduction. Eligibility for an Implementation grant is based on three main factors:</a:t>
            </a:r>
          </a:p>
          <a:p>
            <a:pPr marL="171450" indent="-171450">
              <a:buFont typeface="Arial" panose="020B0604020202020204" pitchFamily="34" charset="0"/>
              <a:buChar char="•"/>
            </a:pPr>
            <a:r>
              <a:rPr lang="en-US" baseline="0" dirty="0" smtClean="0"/>
              <a:t>Applicant must be a State, Municipal, Tribal, or Territorial government; or a coalition of two or more eligible applicants.</a:t>
            </a:r>
          </a:p>
          <a:p>
            <a:pPr marL="628650" lvl="1" indent="-171450">
              <a:buFont typeface="Arial" panose="020B0604020202020204" pitchFamily="34" charset="0"/>
              <a:buChar char="•"/>
            </a:pPr>
            <a:r>
              <a:rPr lang="en-US" baseline="0" dirty="0" smtClean="0"/>
              <a:t>“Coalitions” are intended to make cross-jurisdictional projects possible (e.g. two or more State governments, two or more Municipal governments; projects that cross a State border). Coalition applications require a Memorandum of Agreement signed by all parties as part of the application.</a:t>
            </a:r>
          </a:p>
          <a:p>
            <a:pPr marL="171450" lvl="0" indent="-171450">
              <a:buFont typeface="Arial" panose="020B0604020202020204" pitchFamily="34" charset="0"/>
              <a:buChar char="•"/>
            </a:pPr>
            <a:r>
              <a:rPr lang="en-US" baseline="0" dirty="0" smtClean="0"/>
              <a:t>Applicant must be covered by a climate action plan developed during the CPRG Planning phase. </a:t>
            </a:r>
          </a:p>
          <a:p>
            <a:pPr marL="628650" lvl="1" indent="-171450">
              <a:buFont typeface="Arial" panose="020B0604020202020204" pitchFamily="34" charset="0"/>
              <a:buChar char="•"/>
            </a:pPr>
            <a:r>
              <a:rPr lang="en-US" b="1" baseline="0" dirty="0" smtClean="0"/>
              <a:t>Missouri’s Priority Climate Action Plan will cover all communities in Missouri. You do not need to do anything extra to meet this requirement.</a:t>
            </a:r>
            <a:endParaRPr lang="en-US" b="0" baseline="0" dirty="0" smtClean="0"/>
          </a:p>
          <a:p>
            <a:pPr marL="171450" lvl="0" indent="-171450">
              <a:buFont typeface="Arial" panose="020B0604020202020204" pitchFamily="34" charset="0"/>
              <a:buChar char="•"/>
            </a:pPr>
            <a:r>
              <a:rPr lang="en-US" b="0" baseline="0" dirty="0" smtClean="0"/>
              <a:t>The project or projects you’re applying for must be included in a climate action plan developed during the CPRG Planning phase.</a:t>
            </a:r>
          </a:p>
          <a:p>
            <a:pPr marL="628650" lvl="1" indent="-171450">
              <a:buFont typeface="Arial" panose="020B0604020202020204" pitchFamily="34" charset="0"/>
              <a:buChar char="•"/>
            </a:pPr>
            <a:r>
              <a:rPr lang="en-US" b="0" baseline="0" dirty="0" smtClean="0"/>
              <a:t>This is why we want you to tell us what climate projects you’re most interested in so that we can include them in the Priority Climate Action Plan and meet this requirement.</a:t>
            </a:r>
          </a:p>
          <a:p>
            <a:pPr marL="628650" lvl="1" indent="-171450">
              <a:buFont typeface="Arial" panose="020B0604020202020204" pitchFamily="34" charset="0"/>
              <a:buChar char="•"/>
            </a:pPr>
            <a:endParaRPr lang="en-US" b="0" baseline="0" dirty="0" smtClean="0"/>
          </a:p>
          <a:p>
            <a:pPr marL="0" lvl="0" indent="0">
              <a:buFont typeface="Arial" panose="020B0604020202020204" pitchFamily="34" charset="0"/>
              <a:buNone/>
            </a:pPr>
            <a:r>
              <a:rPr lang="en-US" b="0" baseline="0" dirty="0" smtClean="0"/>
              <a:t>EPA’s full scoring metric is available in the Notice of Funding Opportunity, but some of the criteria:</a:t>
            </a:r>
          </a:p>
          <a:p>
            <a:pPr marL="171450" lvl="0" indent="-171450">
              <a:buFont typeface="Arial" panose="020B0604020202020204" pitchFamily="34" charset="0"/>
              <a:buChar char="•"/>
            </a:pPr>
            <a:r>
              <a:rPr lang="en-US" b="0" baseline="0" dirty="0" smtClean="0"/>
              <a:t>Demonstration of funding need (no other funding sources available)</a:t>
            </a:r>
          </a:p>
          <a:p>
            <a:pPr marL="171450" lvl="0" indent="-171450">
              <a:buFont typeface="Arial" panose="020B0604020202020204" pitchFamily="34" charset="0"/>
              <a:buChar char="•"/>
            </a:pPr>
            <a:r>
              <a:rPr lang="en-US" b="0" baseline="0" dirty="0" smtClean="0"/>
              <a:t>Transformative impact of project (new opportunities)</a:t>
            </a:r>
          </a:p>
          <a:p>
            <a:pPr marL="171450" lvl="0" indent="-171450">
              <a:buFont typeface="Arial" panose="020B0604020202020204" pitchFamily="34" charset="0"/>
              <a:buChar char="•"/>
            </a:pPr>
            <a:r>
              <a:rPr lang="en-US" b="0" baseline="0" dirty="0" smtClean="0"/>
              <a:t>Near-Term emissions reduction (2025-2030)</a:t>
            </a:r>
          </a:p>
          <a:p>
            <a:pPr marL="171450" lvl="0" indent="-171450">
              <a:buFont typeface="Arial" panose="020B0604020202020204" pitchFamily="34" charset="0"/>
              <a:buChar char="•"/>
            </a:pPr>
            <a:r>
              <a:rPr lang="en-US" b="0" baseline="0" dirty="0" smtClean="0"/>
              <a:t>Long-Term emissions reduction (2025-2050)</a:t>
            </a:r>
          </a:p>
          <a:p>
            <a:pPr marL="171450" lvl="0" indent="-171450">
              <a:buFont typeface="Arial" panose="020B0604020202020204" pitchFamily="34" charset="0"/>
              <a:buChar char="•"/>
            </a:pPr>
            <a:r>
              <a:rPr lang="en-US" b="0" baseline="0" dirty="0" smtClean="0"/>
              <a:t>Cost Effectiveness in $ of funding per ton of emissions reduction</a:t>
            </a:r>
          </a:p>
          <a:p>
            <a:pPr marL="171450" lvl="0" indent="-171450">
              <a:buFont typeface="Arial" panose="020B0604020202020204" pitchFamily="34" charset="0"/>
              <a:buChar char="•"/>
            </a:pPr>
            <a:r>
              <a:rPr lang="en-US" b="0" baseline="0" dirty="0" smtClean="0"/>
              <a:t>Outcomes of the project</a:t>
            </a:r>
          </a:p>
          <a:p>
            <a:pPr marL="171450" lvl="0" indent="-171450">
              <a:buFont typeface="Arial" panose="020B0604020202020204" pitchFamily="34" charset="0"/>
              <a:buChar char="•"/>
            </a:pPr>
            <a:r>
              <a:rPr lang="en-US" b="0" baseline="0" dirty="0" smtClean="0"/>
              <a:t>Community benefits</a:t>
            </a:r>
          </a:p>
          <a:p>
            <a:pPr marL="171450" lvl="0" indent="-171450">
              <a:buFont typeface="Arial" panose="020B0604020202020204" pitchFamily="34" charset="0"/>
              <a:buChar char="•"/>
            </a:pPr>
            <a:r>
              <a:rPr lang="en-US" b="0" baseline="0" dirty="0" smtClean="0"/>
              <a:t>Reasonableness of budget details</a:t>
            </a:r>
          </a:p>
          <a:p>
            <a:pPr marL="171450" lvl="0" indent="-171450">
              <a:buFont typeface="Arial" panose="020B0604020202020204" pitchFamily="34" charset="0"/>
              <a:buChar char="•"/>
            </a:pPr>
            <a:endParaRPr lang="en-US" b="0" baseline="0" dirty="0" smtClean="0"/>
          </a:p>
          <a:p>
            <a:pPr marL="0" lvl="0" indent="0">
              <a:buFont typeface="Arial" panose="020B0604020202020204" pitchFamily="34" charset="0"/>
              <a:buNone/>
            </a:pPr>
            <a:endParaRPr lang="en-US" b="1" baseline="0" dirty="0" smtClean="0"/>
          </a:p>
        </p:txBody>
      </p:sp>
      <p:sp>
        <p:nvSpPr>
          <p:cNvPr id="4" name="Slide Number Placeholder 3"/>
          <p:cNvSpPr>
            <a:spLocks noGrp="1"/>
          </p:cNvSpPr>
          <p:nvPr>
            <p:ph type="sldNum" sz="quarter" idx="10"/>
          </p:nvPr>
        </p:nvSpPr>
        <p:spPr/>
        <p:txBody>
          <a:bodyPr/>
          <a:lstStyle/>
          <a:p>
            <a:fld id="{DA54D173-63B1-7E45-B6F9-31F3277075C0}" type="slidenum">
              <a:rPr lang="en-US" smtClean="0"/>
              <a:t>5</a:t>
            </a:fld>
            <a:endParaRPr lang="en-US"/>
          </a:p>
        </p:txBody>
      </p:sp>
    </p:spTree>
    <p:extLst>
      <p:ext uri="{BB962C8B-B14F-4D97-AF65-F5344CB8AC3E}">
        <p14:creationId xmlns:p14="http://schemas.microsoft.com/office/powerpoint/2010/main" val="4260008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next section will cover the six</a:t>
            </a:r>
            <a:r>
              <a:rPr lang="en-US" baseline="0" dirty="0" smtClean="0"/>
              <a:t> sectors that contribute to greenhouse gas emissions.</a:t>
            </a:r>
            <a:endParaRPr lang="en-US" dirty="0"/>
          </a:p>
        </p:txBody>
      </p:sp>
      <p:sp>
        <p:nvSpPr>
          <p:cNvPr id="4" name="Slide Number Placeholder 3"/>
          <p:cNvSpPr>
            <a:spLocks noGrp="1"/>
          </p:cNvSpPr>
          <p:nvPr>
            <p:ph type="sldNum" sz="quarter" idx="10"/>
          </p:nvPr>
        </p:nvSpPr>
        <p:spPr/>
        <p:txBody>
          <a:bodyPr/>
          <a:lstStyle/>
          <a:p>
            <a:fld id="{DA54D173-63B1-7E45-B6F9-31F3277075C0}" type="slidenum">
              <a:rPr lang="en-US" smtClean="0"/>
              <a:t>6</a:t>
            </a:fld>
            <a:endParaRPr lang="en-US"/>
          </a:p>
        </p:txBody>
      </p:sp>
    </p:spTree>
    <p:extLst>
      <p:ext uri="{BB962C8B-B14F-4D97-AF65-F5344CB8AC3E}">
        <p14:creationId xmlns:p14="http://schemas.microsoft.com/office/powerpoint/2010/main" val="2057666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general, climate planners consider six different sectors that produce greenhouse gas emissions. The definition of these sectors is somewhat arbitrary, but specific sources within each sector broadly have similar emissions reduction solutions so it’s a useful way to categorize climate planning measures.</a:t>
            </a:r>
          </a:p>
          <a:p>
            <a:endParaRPr lang="en-US" baseline="0" dirty="0" smtClean="0"/>
          </a:p>
          <a:p>
            <a:r>
              <a:rPr lang="en-US" baseline="0" dirty="0" smtClean="0"/>
              <a:t>The next several slides will get into more detail about each of the sectors. Example emissions reduction measures that are presented in the following slides are meant to be very general, consider how they might be applied more specifically to your community. The emission reduction measures in the next slides are also not an exhaustive list of every possible emission reduction measure. If there’s one that’s important to your community that you don’t see here, let us know.</a:t>
            </a:r>
          </a:p>
        </p:txBody>
      </p:sp>
      <p:sp>
        <p:nvSpPr>
          <p:cNvPr id="4" name="Slide Number Placeholder 3"/>
          <p:cNvSpPr>
            <a:spLocks noGrp="1"/>
          </p:cNvSpPr>
          <p:nvPr>
            <p:ph type="sldNum" sz="quarter" idx="10"/>
          </p:nvPr>
        </p:nvSpPr>
        <p:spPr/>
        <p:txBody>
          <a:bodyPr/>
          <a:lstStyle/>
          <a:p>
            <a:fld id="{DA54D173-63B1-7E45-B6F9-31F3277075C0}" type="slidenum">
              <a:rPr lang="en-US" smtClean="0"/>
              <a:t>7</a:t>
            </a:fld>
            <a:endParaRPr lang="en-US"/>
          </a:p>
        </p:txBody>
      </p:sp>
    </p:spTree>
    <p:extLst>
      <p:ext uri="{BB962C8B-B14F-4D97-AF65-F5344CB8AC3E}">
        <p14:creationId xmlns:p14="http://schemas.microsoft.com/office/powerpoint/2010/main" val="3695939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Electrical Generation sector deals with how we produce electricity. A majority of Missouri’s electric power (around 77%) is generated from fossil-fuel sources, and coal is the single most common fuel used to generate electricity in Missouri.</a:t>
            </a:r>
          </a:p>
          <a:p>
            <a:endParaRPr lang="en-US" baseline="0" dirty="0" smtClean="0"/>
          </a:p>
          <a:p>
            <a:r>
              <a:rPr lang="en-US" baseline="0" dirty="0" smtClean="0"/>
              <a:t>Some examples of ways to reduce greenhouse gas emissions from the Electrical Generation sector include:</a:t>
            </a:r>
          </a:p>
          <a:p>
            <a:pPr marL="171450" indent="-171450">
              <a:buFont typeface="Arial" panose="020B0604020202020204" pitchFamily="34" charset="0"/>
              <a:buChar char="•"/>
            </a:pPr>
            <a:r>
              <a:rPr lang="en-US" baseline="0" dirty="0" smtClean="0"/>
              <a:t>Increased renewable energy generation – new solar or wind generation in particular. New generation could be as big as an industrial generation facility that generates megawatts of power, or as small as residential rooftop solar panels to reduce a household’s energy use.</a:t>
            </a:r>
          </a:p>
          <a:p>
            <a:pPr marL="171450" indent="-171450">
              <a:buFont typeface="Arial" panose="020B0604020202020204" pitchFamily="34" charset="0"/>
              <a:buChar char="•"/>
            </a:pPr>
            <a:r>
              <a:rPr lang="en-US" baseline="0" dirty="0" smtClean="0"/>
              <a:t>Increased energy generation from sources other than carbon – nuclear power in particular is a very reliable power source. Around 11% of electricity in the state was generated by nuclear power in the last year.</a:t>
            </a:r>
          </a:p>
          <a:p>
            <a:pPr marL="171450" indent="-171450">
              <a:buFont typeface="Arial" panose="020B0604020202020204" pitchFamily="34" charset="0"/>
              <a:buChar char="•"/>
            </a:pPr>
            <a:r>
              <a:rPr lang="en-US" baseline="0" dirty="0" smtClean="0"/>
              <a:t>Increased energy storage capacity – Battery storage in particular can be used to reduce the impact of peak electrical demand. By storing energy in large, industrial batteries when demand is low, you can avoid some of the excess emissions when demand is very high. Other methods such as thermal, hydroelectric, or even hydrogen can also be used to store energy.</a:t>
            </a:r>
          </a:p>
          <a:p>
            <a:pPr marL="171450" indent="-171450">
              <a:buFont typeface="Arial" panose="020B0604020202020204" pitchFamily="34" charset="0"/>
              <a:buChar char="•"/>
            </a:pPr>
            <a:r>
              <a:rPr lang="en-US" baseline="0" dirty="0" smtClean="0"/>
              <a:t>Carbon emissions from fossil fuel power plants can also be reduced by upgrading the plants to use lower-carbon fuels such as natural gas or hydrogen. Even though this doesn’t eliminate the emissions source, it can be an impactful way to reduce carbon emissions at fossil fuel power plants.</a:t>
            </a:r>
          </a:p>
        </p:txBody>
      </p:sp>
      <p:sp>
        <p:nvSpPr>
          <p:cNvPr id="4" name="Slide Number Placeholder 3"/>
          <p:cNvSpPr>
            <a:spLocks noGrp="1"/>
          </p:cNvSpPr>
          <p:nvPr>
            <p:ph type="sldNum" sz="quarter" idx="10"/>
          </p:nvPr>
        </p:nvSpPr>
        <p:spPr/>
        <p:txBody>
          <a:bodyPr/>
          <a:lstStyle/>
          <a:p>
            <a:fld id="{DA54D173-63B1-7E45-B6F9-31F3277075C0}" type="slidenum">
              <a:rPr lang="en-US" smtClean="0"/>
              <a:t>8</a:t>
            </a:fld>
            <a:endParaRPr lang="en-US"/>
          </a:p>
        </p:txBody>
      </p:sp>
    </p:spTree>
    <p:extLst>
      <p:ext uri="{BB962C8B-B14F-4D97-AF65-F5344CB8AC3E}">
        <p14:creationId xmlns:p14="http://schemas.microsoft.com/office/powerpoint/2010/main" val="2802674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Building energy use sector describes</a:t>
            </a:r>
            <a:r>
              <a:rPr lang="en-US" baseline="0" dirty="0" smtClean="0"/>
              <a:t> how we use electricity in our homes and workplaces. </a:t>
            </a:r>
          </a:p>
          <a:p>
            <a:endParaRPr lang="en-US" baseline="0" dirty="0" smtClean="0"/>
          </a:p>
          <a:p>
            <a:r>
              <a:rPr lang="en-US" baseline="0" dirty="0" smtClean="0"/>
              <a:t>Examples of emissions reduction measures include:</a:t>
            </a:r>
          </a:p>
          <a:p>
            <a:pPr marL="171450" indent="-171450">
              <a:buFont typeface="Arial" panose="020B0604020202020204" pitchFamily="34" charset="0"/>
              <a:buChar char="•"/>
            </a:pPr>
            <a:r>
              <a:rPr lang="en-US" baseline="0" dirty="0" smtClean="0"/>
              <a:t>Weatherization projects – Improvements to a building’s energy efficiency by insulating it and reducing leaks from doors and windows. These improvements mean that less energy will be lost by having to re-heat the building’s air in the winter and re-cool the building’s air in the summer. </a:t>
            </a:r>
          </a:p>
          <a:p>
            <a:pPr marL="171450" indent="-171450">
              <a:buFont typeface="Arial" panose="020B0604020202020204" pitchFamily="34" charset="0"/>
              <a:buChar char="•"/>
            </a:pPr>
            <a:r>
              <a:rPr lang="en-US" baseline="0" dirty="0" smtClean="0"/>
              <a:t>Appliance efficiency upgrades – Improvements to the appliances that use energy inside a building. Water heaters, heating and cooling systems, even washing machines and lights can all be more energy efficient and deliver a similar level of service while using less energy.</a:t>
            </a:r>
            <a:endParaRPr lang="en-US" dirty="0"/>
          </a:p>
        </p:txBody>
      </p:sp>
      <p:sp>
        <p:nvSpPr>
          <p:cNvPr id="4" name="Slide Number Placeholder 3"/>
          <p:cNvSpPr>
            <a:spLocks noGrp="1"/>
          </p:cNvSpPr>
          <p:nvPr>
            <p:ph type="sldNum" sz="quarter" idx="10"/>
          </p:nvPr>
        </p:nvSpPr>
        <p:spPr/>
        <p:txBody>
          <a:bodyPr/>
          <a:lstStyle/>
          <a:p>
            <a:fld id="{DA54D173-63B1-7E45-B6F9-31F3277075C0}" type="slidenum">
              <a:rPr lang="en-US" smtClean="0"/>
              <a:t>9</a:t>
            </a:fld>
            <a:endParaRPr lang="en-US"/>
          </a:p>
        </p:txBody>
      </p:sp>
    </p:spTree>
    <p:extLst>
      <p:ext uri="{BB962C8B-B14F-4D97-AF65-F5344CB8AC3E}">
        <p14:creationId xmlns:p14="http://schemas.microsoft.com/office/powerpoint/2010/main" val="21412157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7754" y="1760059"/>
            <a:ext cx="2492332" cy="734005"/>
          </a:xfrm>
          <a:prstGeom prst="rect">
            <a:avLst/>
          </a:prstGeom>
        </p:spPr>
      </p:pic>
      <p:sp>
        <p:nvSpPr>
          <p:cNvPr id="15" name="Text Placeholder 2"/>
          <p:cNvSpPr>
            <a:spLocks noGrp="1"/>
          </p:cNvSpPr>
          <p:nvPr>
            <p:ph type="body" sz="quarter" idx="10" hasCustomPrompt="1"/>
          </p:nvPr>
        </p:nvSpPr>
        <p:spPr>
          <a:xfrm>
            <a:off x="600075" y="3122686"/>
            <a:ext cx="7953378" cy="723600"/>
          </a:xfrm>
        </p:spPr>
        <p:txBody>
          <a:bodyPr>
            <a:noAutofit/>
          </a:bodyPr>
          <a:lstStyle>
            <a:lvl1pPr marL="0" indent="0">
              <a:buNone/>
              <a:defRPr kumimoji="0" lang="en-US" sz="5400" b="1" i="0" u="none" strike="noStrike" kern="1200" cap="none" spc="0" normalizeH="0" baseline="0" dirty="0" smtClean="0">
                <a:ln>
                  <a:noFill/>
                </a:ln>
                <a:solidFill>
                  <a:srgbClr val="2E799E"/>
                </a:solidFill>
                <a:effectLst/>
                <a:uLnTx/>
                <a:uFillTx/>
                <a:latin typeface="Tw Cen MT"/>
                <a:ea typeface="+mj-ea"/>
                <a:cs typeface="+mj-cs"/>
              </a:defRPr>
            </a:lvl1pPr>
            <a:lvl2pPr marL="457200" indent="0">
              <a:buNone/>
              <a:defRPr kumimoji="0" lang="en-US" sz="5400" b="1" i="0" u="none" strike="noStrike" kern="1200" cap="none" spc="0" normalizeH="0" baseline="0" dirty="0" smtClean="0">
                <a:ln>
                  <a:noFill/>
                </a:ln>
                <a:solidFill>
                  <a:srgbClr val="2E799E"/>
                </a:solidFill>
                <a:effectLst/>
                <a:uLnTx/>
                <a:uFillTx/>
                <a:latin typeface="Tw Cen MT"/>
                <a:ea typeface="+mj-ea"/>
                <a:cs typeface="+mj-cs"/>
              </a:defRPr>
            </a:lvl2pPr>
            <a:lvl3pPr marL="914400" indent="0">
              <a:buNone/>
              <a:defRPr kumimoji="0" lang="en-US" sz="5400" b="1" i="0" u="none" strike="noStrike" kern="1200" cap="none" spc="0" normalizeH="0" baseline="0" dirty="0" smtClean="0">
                <a:ln>
                  <a:noFill/>
                </a:ln>
                <a:solidFill>
                  <a:srgbClr val="2E799E"/>
                </a:solidFill>
                <a:effectLst/>
                <a:uLnTx/>
                <a:uFillTx/>
                <a:latin typeface="Tw Cen MT"/>
                <a:ea typeface="+mj-ea"/>
                <a:cs typeface="+mj-cs"/>
              </a:defRPr>
            </a:lvl3pPr>
            <a:lvl4pPr marL="1371600" indent="0">
              <a:buNone/>
              <a:defRPr kumimoji="0" lang="en-US" sz="5400" b="1" i="0" u="none" strike="noStrike" kern="1200" cap="none" spc="0" normalizeH="0" baseline="0" dirty="0" smtClean="0">
                <a:ln>
                  <a:noFill/>
                </a:ln>
                <a:solidFill>
                  <a:srgbClr val="2E799E"/>
                </a:solidFill>
                <a:effectLst/>
                <a:uLnTx/>
                <a:uFillTx/>
                <a:latin typeface="Tw Cen MT"/>
                <a:ea typeface="+mj-ea"/>
                <a:cs typeface="+mj-cs"/>
              </a:defRPr>
            </a:lvl4pPr>
            <a:lvl5pPr marL="1828800" indent="0">
              <a:buNone/>
              <a:defRPr kumimoji="0" lang="en-US" sz="5400" b="1" i="0" u="none" strike="noStrike" kern="1200" cap="none" spc="0" normalizeH="0" baseline="0" dirty="0">
                <a:ln>
                  <a:noFill/>
                </a:ln>
                <a:solidFill>
                  <a:srgbClr val="2E799E"/>
                </a:solidFill>
                <a:effectLst/>
                <a:uLnTx/>
                <a:uFillTx/>
                <a:latin typeface="Tw Cen MT"/>
                <a:ea typeface="+mj-ea"/>
                <a:cs typeface="+mj-cs"/>
              </a:defRPr>
            </a:lvl5pPr>
          </a:lstStyle>
          <a:p>
            <a:pPr lvl="0"/>
            <a:r>
              <a:rPr lang="en-US" dirty="0"/>
              <a:t>Title (Tw Cen MT 54pt)</a:t>
            </a:r>
          </a:p>
        </p:txBody>
      </p:sp>
      <p:sp>
        <p:nvSpPr>
          <p:cNvPr id="17" name="Text Placeholder 15"/>
          <p:cNvSpPr>
            <a:spLocks noGrp="1"/>
          </p:cNvSpPr>
          <p:nvPr>
            <p:ph type="body" sz="quarter" idx="11" hasCustomPrompt="1"/>
          </p:nvPr>
        </p:nvSpPr>
        <p:spPr>
          <a:xfrm>
            <a:off x="600075" y="4362450"/>
            <a:ext cx="7383463" cy="628395"/>
          </a:xfrm>
        </p:spPr>
        <p:txBody>
          <a:bodyPr>
            <a:noAutofit/>
          </a:bodyPr>
          <a:lstStyle>
            <a:lvl1pPr marL="0" indent="0">
              <a:buNone/>
              <a:defRPr kumimoji="0" lang="en-US" sz="3200" b="0" i="0" u="none" strike="noStrike" kern="1200" cap="none" spc="0" normalizeH="0" baseline="0" dirty="0" smtClean="0">
                <a:ln>
                  <a:noFill/>
                </a:ln>
                <a:solidFill>
                  <a:srgbClr val="000000"/>
                </a:solidFill>
                <a:effectLst/>
                <a:uLnTx/>
                <a:uFillTx/>
                <a:latin typeface="Cambria"/>
                <a:ea typeface="+mn-ea"/>
                <a:cs typeface="+mn-cs"/>
              </a:defRPr>
            </a:lvl1pPr>
            <a:lvl2pPr>
              <a:defRPr kumimoji="0" lang="en-US" sz="3200" b="0" i="0" u="none" strike="noStrike" kern="1200" cap="none" spc="0" normalizeH="0" baseline="0" dirty="0" smtClean="0">
                <a:ln>
                  <a:noFill/>
                </a:ln>
                <a:solidFill>
                  <a:srgbClr val="000000"/>
                </a:solidFill>
                <a:effectLst/>
                <a:uLnTx/>
                <a:uFillTx/>
                <a:latin typeface="Cambria"/>
                <a:ea typeface="+mn-ea"/>
                <a:cs typeface="+mn-cs"/>
              </a:defRPr>
            </a:lvl2pPr>
            <a:lvl3pPr>
              <a:defRPr kumimoji="0" lang="en-US" sz="3200" b="0" i="0" u="none" strike="noStrike" kern="1200" cap="none" spc="0" normalizeH="0" baseline="0" dirty="0" smtClean="0">
                <a:ln>
                  <a:noFill/>
                </a:ln>
                <a:solidFill>
                  <a:srgbClr val="000000"/>
                </a:solidFill>
                <a:effectLst/>
                <a:uLnTx/>
                <a:uFillTx/>
                <a:latin typeface="Cambria"/>
                <a:ea typeface="+mn-ea"/>
                <a:cs typeface="+mn-cs"/>
              </a:defRPr>
            </a:lvl3pPr>
            <a:lvl4pPr>
              <a:defRPr kumimoji="0" lang="en-US" sz="3200" b="0" i="0" u="none" strike="noStrike" kern="1200" cap="none" spc="0" normalizeH="0" baseline="0" dirty="0" smtClean="0">
                <a:ln>
                  <a:noFill/>
                </a:ln>
                <a:solidFill>
                  <a:srgbClr val="000000"/>
                </a:solidFill>
                <a:effectLst/>
                <a:uLnTx/>
                <a:uFillTx/>
                <a:latin typeface="Cambria"/>
                <a:ea typeface="+mn-ea"/>
                <a:cs typeface="+mn-cs"/>
              </a:defRPr>
            </a:lvl4pPr>
            <a:lvl5pPr>
              <a:defRPr kumimoji="0" lang="en-US" sz="3200" b="0" i="0" u="none" strike="noStrike" kern="1200" cap="none" spc="0" normalizeH="0" baseline="0" dirty="0">
                <a:ln>
                  <a:noFill/>
                </a:ln>
                <a:solidFill>
                  <a:srgbClr val="000000"/>
                </a:solidFill>
                <a:effectLst/>
                <a:uLnTx/>
                <a:uFillTx/>
                <a:latin typeface="Cambria"/>
                <a:ea typeface="+mn-ea"/>
                <a:cs typeface="+mn-cs"/>
              </a:defRPr>
            </a:lvl5pPr>
          </a:lstStyle>
          <a:p>
            <a:pPr lvl="0"/>
            <a:r>
              <a:rPr lang="en-US" dirty="0"/>
              <a:t>Presenter (Cambria 32pt)</a:t>
            </a:r>
          </a:p>
        </p:txBody>
      </p:sp>
    </p:spTree>
    <p:extLst>
      <p:ext uri="{BB962C8B-B14F-4D97-AF65-F5344CB8AC3E}">
        <p14:creationId xmlns:p14="http://schemas.microsoft.com/office/powerpoint/2010/main" val="1778299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List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1259" y="5955382"/>
            <a:ext cx="8196280" cy="554359"/>
          </a:xfrm>
          <a:prstGeom prst="rect">
            <a:avLst/>
          </a:prstGeom>
        </p:spPr>
      </p:pic>
      <p:sp>
        <p:nvSpPr>
          <p:cNvPr id="8" name="Text Placeholder 2">
            <a:extLst>
              <a:ext uri="{FF2B5EF4-FFF2-40B4-BE49-F238E27FC236}">
                <a16:creationId xmlns:a16="http://schemas.microsoft.com/office/drawing/2014/main" id="{C8B8E665-76D5-7440-86D9-490FBCAA00B3}"/>
              </a:ext>
            </a:extLst>
          </p:cNvPr>
          <p:cNvSpPr>
            <a:spLocks noGrp="1"/>
          </p:cNvSpPr>
          <p:nvPr>
            <p:ph type="body" sz="quarter" idx="10" hasCustomPrompt="1"/>
          </p:nvPr>
        </p:nvSpPr>
        <p:spPr>
          <a:xfrm>
            <a:off x="630936" y="1572768"/>
            <a:ext cx="7837203" cy="4203192"/>
          </a:xfrm>
          <a:prstGeom prst="rect">
            <a:avLst/>
          </a:prstGeom>
        </p:spPr>
        <p:txBody>
          <a:bodyPr>
            <a:normAutofit/>
          </a:bodyPr>
          <a:lstStyle>
            <a:lvl1pPr>
              <a:defRPr sz="2400" baseline="0"/>
            </a:lvl1pPr>
            <a:lvl2pPr>
              <a:defRPr lang="en-US" sz="2400" b="0" kern="1200" baseline="0" dirty="0" smtClean="0">
                <a:solidFill>
                  <a:schemeClr val="accent2"/>
                </a:solidFill>
                <a:latin typeface="+mn-lt"/>
                <a:ea typeface="+mn-ea"/>
                <a:cs typeface="+mn-cs"/>
              </a:defRPr>
            </a:lvl2pPr>
            <a:lvl3pPr>
              <a:defRPr sz="2400"/>
            </a:lvl3pPr>
            <a:lvl4pPr>
              <a:defRPr sz="2000"/>
            </a:lvl4pPr>
            <a:lvl5pPr>
              <a:defRPr sz="2000" baseline="0"/>
            </a:lvl5pPr>
          </a:lstStyle>
          <a:p>
            <a:pPr lvl="0"/>
            <a:r>
              <a:rPr lang="en-US" dirty="0"/>
              <a:t>Bulleted List (Cambria 24pt)</a:t>
            </a:r>
          </a:p>
          <a:p>
            <a:pPr lvl="1"/>
            <a:r>
              <a:rPr lang="en-US" dirty="0"/>
              <a:t>Second level (Cambria 24pt)</a:t>
            </a:r>
          </a:p>
        </p:txBody>
      </p:sp>
      <p:sp>
        <p:nvSpPr>
          <p:cNvPr id="9" name="Title Placeholder 1">
            <a:extLst>
              <a:ext uri="{FF2B5EF4-FFF2-40B4-BE49-F238E27FC236}">
                <a16:creationId xmlns:a16="http://schemas.microsoft.com/office/drawing/2014/main" id="{3C0E5E9C-36BC-F342-A78B-EDFC6A96899A}"/>
              </a:ext>
            </a:extLst>
          </p:cNvPr>
          <p:cNvSpPr>
            <a:spLocks noGrp="1"/>
          </p:cNvSpPr>
          <p:nvPr>
            <p:ph type="title" hasCustomPrompt="1"/>
          </p:nvPr>
        </p:nvSpPr>
        <p:spPr>
          <a:xfrm>
            <a:off x="630936" y="333325"/>
            <a:ext cx="7837203" cy="1019987"/>
          </a:xfrm>
          <a:prstGeom prst="rect">
            <a:avLst/>
          </a:prstGeom>
        </p:spPr>
        <p:txBody>
          <a:bodyPr vert="horz" lIns="91440" tIns="45720" rIns="91440" bIns="45720" rtlCol="0" anchor="ctr">
            <a:noAutofit/>
          </a:bodyPr>
          <a:lstStyle>
            <a:lvl1pPr>
              <a:defRPr sz="3600" b="1" i="0" baseline="0">
                <a:solidFill>
                  <a:schemeClr val="tx1"/>
                </a:solidFill>
                <a:latin typeface="Tw Cen MT" panose="020B0602020104020603" pitchFamily="34" charset="77"/>
              </a:defRPr>
            </a:lvl1pPr>
          </a:lstStyle>
          <a:p>
            <a:r>
              <a:rPr lang="en-US" dirty="0"/>
              <a:t>Headlines should be your storyline.</a:t>
            </a:r>
            <a:br>
              <a:rPr lang="en-US" dirty="0"/>
            </a:br>
            <a:r>
              <a:rPr lang="en-US" dirty="0"/>
              <a:t>Two Line Title Here (TW Cen MT 36pt)</a:t>
            </a:r>
          </a:p>
        </p:txBody>
      </p:sp>
    </p:spTree>
    <p:extLst>
      <p:ext uri="{BB962C8B-B14F-4D97-AF65-F5344CB8AC3E}">
        <p14:creationId xmlns:p14="http://schemas.microsoft.com/office/powerpoint/2010/main" val="2363322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List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1259" y="5955382"/>
            <a:ext cx="8196280" cy="554359"/>
          </a:xfrm>
          <a:prstGeom prst="rect">
            <a:avLst/>
          </a:prstGeom>
        </p:spPr>
      </p:pic>
      <p:sp>
        <p:nvSpPr>
          <p:cNvPr id="5" name="Text Placeholder 2">
            <a:extLst>
              <a:ext uri="{FF2B5EF4-FFF2-40B4-BE49-F238E27FC236}">
                <a16:creationId xmlns:a16="http://schemas.microsoft.com/office/drawing/2014/main" id="{54B0D46C-EC4D-2D4A-84AA-28975B6FD63E}"/>
              </a:ext>
            </a:extLst>
          </p:cNvPr>
          <p:cNvSpPr>
            <a:spLocks noGrp="1"/>
          </p:cNvSpPr>
          <p:nvPr>
            <p:ph type="body" sz="quarter" idx="10" hasCustomPrompt="1"/>
          </p:nvPr>
        </p:nvSpPr>
        <p:spPr>
          <a:xfrm>
            <a:off x="630936" y="1390666"/>
            <a:ext cx="8236338" cy="4203192"/>
          </a:xfrm>
          <a:prstGeom prst="rect">
            <a:avLst/>
          </a:prstGeom>
        </p:spPr>
        <p:txBody>
          <a:bodyPr>
            <a:normAutofit/>
          </a:bodyPr>
          <a:lstStyle>
            <a:lvl1pPr>
              <a:defRPr sz="2400" baseline="0"/>
            </a:lvl1pPr>
            <a:lvl2pPr>
              <a:defRPr lang="en-US" sz="2400" b="0" kern="1200" baseline="0" dirty="0" smtClean="0">
                <a:solidFill>
                  <a:schemeClr val="accent2"/>
                </a:solidFill>
                <a:latin typeface="+mn-lt"/>
                <a:ea typeface="+mn-ea"/>
                <a:cs typeface="+mn-cs"/>
              </a:defRPr>
            </a:lvl2pPr>
            <a:lvl3pPr>
              <a:defRPr sz="2400"/>
            </a:lvl3pPr>
            <a:lvl4pPr>
              <a:defRPr sz="2000"/>
            </a:lvl4pPr>
            <a:lvl5pPr>
              <a:defRPr sz="2000" baseline="0"/>
            </a:lvl5pPr>
          </a:lstStyle>
          <a:p>
            <a:pPr lvl="0"/>
            <a:r>
              <a:rPr lang="en-US" dirty="0"/>
              <a:t>Bulleted List (Cambria 24pt)</a:t>
            </a:r>
          </a:p>
          <a:p>
            <a:pPr lvl="1"/>
            <a:r>
              <a:rPr lang="en-US" dirty="0"/>
              <a:t>Second level (Cambria 24pt)</a:t>
            </a:r>
          </a:p>
        </p:txBody>
      </p:sp>
      <p:sp>
        <p:nvSpPr>
          <p:cNvPr id="6" name="Title Placeholder 1">
            <a:extLst>
              <a:ext uri="{FF2B5EF4-FFF2-40B4-BE49-F238E27FC236}">
                <a16:creationId xmlns:a16="http://schemas.microsoft.com/office/drawing/2014/main" id="{1252B2BE-7F5A-3D4C-A676-CEAC3A6F7097}"/>
              </a:ext>
            </a:extLst>
          </p:cNvPr>
          <p:cNvSpPr>
            <a:spLocks noGrp="1"/>
          </p:cNvSpPr>
          <p:nvPr>
            <p:ph type="title" hasCustomPrompt="1"/>
          </p:nvPr>
        </p:nvSpPr>
        <p:spPr>
          <a:xfrm>
            <a:off x="630936" y="333325"/>
            <a:ext cx="8236338" cy="837107"/>
          </a:xfrm>
          <a:prstGeom prst="rect">
            <a:avLst/>
          </a:prstGeom>
        </p:spPr>
        <p:txBody>
          <a:bodyPr vert="horz" lIns="91440" tIns="45720" rIns="91440" bIns="45720" rtlCol="0" anchor="ctr">
            <a:noAutofit/>
          </a:bodyPr>
          <a:lstStyle>
            <a:lvl1pPr>
              <a:defRPr sz="2800" b="1" i="0" baseline="0">
                <a:solidFill>
                  <a:schemeClr val="tx1"/>
                </a:solidFill>
                <a:latin typeface="Tw Cen MT" panose="020B0602020104020603" pitchFamily="34" charset="77"/>
              </a:defRPr>
            </a:lvl1pPr>
          </a:lstStyle>
          <a:p>
            <a:r>
              <a:rPr lang="en-US" dirty="0"/>
              <a:t>Headlines should be your storyline. (TW Cen MT 32pt)</a:t>
            </a:r>
          </a:p>
        </p:txBody>
      </p:sp>
    </p:spTree>
    <p:extLst>
      <p:ext uri="{BB962C8B-B14F-4D97-AF65-F5344CB8AC3E}">
        <p14:creationId xmlns:p14="http://schemas.microsoft.com/office/powerpoint/2010/main" val="2230159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and Picture Slide - Two Line Title">
    <p:bg>
      <p:bgPr>
        <a:solidFill>
          <a:schemeClr val="bg1"/>
        </a:solidFill>
        <a:effectLst/>
      </p:bgPr>
    </p:bg>
    <p:spTree>
      <p:nvGrpSpPr>
        <p:cNvPr id="1" name=""/>
        <p:cNvGrpSpPr/>
        <p:nvPr/>
      </p:nvGrpSpPr>
      <p:grpSpPr>
        <a:xfrm>
          <a:off x="0" y="0"/>
          <a:ext cx="0" cy="0"/>
          <a:chOff x="0" y="0"/>
          <a:chExt cx="0" cy="0"/>
        </a:xfrm>
      </p:grpSpPr>
      <p:sp>
        <p:nvSpPr>
          <p:cNvPr id="10" name="Title Placeholder 1">
            <a:extLst>
              <a:ext uri="{FF2B5EF4-FFF2-40B4-BE49-F238E27FC236}">
                <a16:creationId xmlns:a16="http://schemas.microsoft.com/office/drawing/2014/main" id="{5C76D218-9221-1E4B-BFF7-F8C1FFCF664F}"/>
              </a:ext>
            </a:extLst>
          </p:cNvPr>
          <p:cNvSpPr>
            <a:spLocks noGrp="1"/>
          </p:cNvSpPr>
          <p:nvPr>
            <p:ph type="title" hasCustomPrompt="1"/>
          </p:nvPr>
        </p:nvSpPr>
        <p:spPr>
          <a:xfrm>
            <a:off x="491786" y="333325"/>
            <a:ext cx="8179581" cy="1019987"/>
          </a:xfrm>
          <a:prstGeom prst="rect">
            <a:avLst/>
          </a:prstGeom>
        </p:spPr>
        <p:txBody>
          <a:bodyPr vert="horz" lIns="91440" tIns="45720" rIns="91440" bIns="45720" rtlCol="0" anchor="ctr">
            <a:noAutofit/>
          </a:bodyPr>
          <a:lstStyle>
            <a:lvl1pPr>
              <a:defRPr sz="3600" b="1" i="0" baseline="0">
                <a:solidFill>
                  <a:schemeClr val="tx1"/>
                </a:solidFill>
                <a:latin typeface="Tw Cen MT" panose="020B0602020104020603" pitchFamily="34" charset="77"/>
              </a:defRPr>
            </a:lvl1pPr>
          </a:lstStyle>
          <a:p>
            <a:r>
              <a:rPr lang="en-US" dirty="0"/>
              <a:t>Headlines should be your storyline.</a:t>
            </a:r>
            <a:br>
              <a:rPr lang="en-US" dirty="0"/>
            </a:br>
            <a:r>
              <a:rPr lang="en-US" dirty="0"/>
              <a:t>Two Line Title Here (TW Cen MT 36pt)</a:t>
            </a:r>
          </a:p>
        </p:txBody>
      </p:sp>
      <p:sp>
        <p:nvSpPr>
          <p:cNvPr id="11" name="Text Placeholder 2">
            <a:extLst>
              <a:ext uri="{FF2B5EF4-FFF2-40B4-BE49-F238E27FC236}">
                <a16:creationId xmlns:a16="http://schemas.microsoft.com/office/drawing/2014/main" id="{E1C9661D-8C0C-BE47-B71B-812B912E9ADD}"/>
              </a:ext>
            </a:extLst>
          </p:cNvPr>
          <p:cNvSpPr>
            <a:spLocks noGrp="1"/>
          </p:cNvSpPr>
          <p:nvPr>
            <p:ph type="body" sz="quarter" idx="10" hasCustomPrompt="1"/>
          </p:nvPr>
        </p:nvSpPr>
        <p:spPr>
          <a:xfrm>
            <a:off x="473202" y="1609223"/>
            <a:ext cx="4094595" cy="3976568"/>
          </a:xfrm>
          <a:prstGeom prst="rect">
            <a:avLst/>
          </a:prstGeom>
        </p:spPr>
        <p:txBody>
          <a:bodyPr>
            <a:normAutofit/>
          </a:bodyPr>
          <a:lstStyle>
            <a:lvl1pPr>
              <a:defRPr sz="1800"/>
            </a:lvl1pPr>
            <a:lvl2pPr>
              <a:defRPr sz="1800"/>
            </a:lvl2pPr>
            <a:lvl3pPr>
              <a:defRPr sz="1800"/>
            </a:lvl3pPr>
            <a:lvl4pPr>
              <a:defRPr sz="1500"/>
            </a:lvl4pPr>
            <a:lvl5pPr>
              <a:defRPr sz="1500"/>
            </a:lvl5pPr>
          </a:lstStyle>
          <a:p>
            <a:pPr lvl="0"/>
            <a:r>
              <a:rPr lang="en-US" dirty="0"/>
              <a:t>Bulleted List (Cambria 24pt)</a:t>
            </a:r>
          </a:p>
          <a:p>
            <a:pPr lvl="1"/>
            <a:r>
              <a:rPr lang="en-US" dirty="0"/>
              <a:t>Second level (Cambria 24pt)</a:t>
            </a:r>
          </a:p>
        </p:txBody>
      </p:sp>
      <p:sp>
        <p:nvSpPr>
          <p:cNvPr id="12" name="Picture Placeholder 5">
            <a:extLst>
              <a:ext uri="{FF2B5EF4-FFF2-40B4-BE49-F238E27FC236}">
                <a16:creationId xmlns:a16="http://schemas.microsoft.com/office/drawing/2014/main" id="{C3597AAF-EE4F-9942-950D-954A288C9877}"/>
              </a:ext>
            </a:extLst>
          </p:cNvPr>
          <p:cNvSpPr>
            <a:spLocks noGrp="1"/>
          </p:cNvSpPr>
          <p:nvPr>
            <p:ph type="pic" sz="quarter" idx="11"/>
          </p:nvPr>
        </p:nvSpPr>
        <p:spPr>
          <a:xfrm>
            <a:off x="4745736" y="1609222"/>
            <a:ext cx="3881627" cy="3976569"/>
          </a:xfrm>
          <a:prstGeom prst="rect">
            <a:avLst/>
          </a:prstGeom>
        </p:spPr>
        <p:txBody>
          <a:bodyPr/>
          <a:lstStyle/>
          <a:p>
            <a:endParaRPr lang="en-US" dirty="0"/>
          </a:p>
        </p:txBody>
      </p:sp>
      <p:pic>
        <p:nvPicPr>
          <p:cNvPr id="6" name="Picture 5">
            <a:extLst>
              <a:ext uri="{FF2B5EF4-FFF2-40B4-BE49-F238E27FC236}">
                <a16:creationId xmlns:a16="http://schemas.microsoft.com/office/drawing/2014/main" id="{3CA08A74-303F-5A48-914B-66BA616D3A4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1259" y="5955382"/>
            <a:ext cx="8196280" cy="554359"/>
          </a:xfrm>
          <a:prstGeom prst="rect">
            <a:avLst/>
          </a:prstGeom>
        </p:spPr>
      </p:pic>
    </p:spTree>
    <p:extLst>
      <p:ext uri="{BB962C8B-B14F-4D97-AF65-F5344CB8AC3E}">
        <p14:creationId xmlns:p14="http://schemas.microsoft.com/office/powerpoint/2010/main" val="974161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nd Picture Slide - One Line Title">
    <p:bg>
      <p:bgPr>
        <a:solidFill>
          <a:schemeClr val="bg1"/>
        </a:solidFill>
        <a:effectLst/>
      </p:bgPr>
    </p:bg>
    <p:spTree>
      <p:nvGrpSpPr>
        <p:cNvPr id="1" name=""/>
        <p:cNvGrpSpPr/>
        <p:nvPr/>
      </p:nvGrpSpPr>
      <p:grpSpPr>
        <a:xfrm>
          <a:off x="0" y="0"/>
          <a:ext cx="0" cy="0"/>
          <a:chOff x="0" y="0"/>
          <a:chExt cx="0" cy="0"/>
        </a:xfrm>
      </p:grpSpPr>
      <p:sp>
        <p:nvSpPr>
          <p:cNvPr id="7" name="Text Placeholder 2"/>
          <p:cNvSpPr>
            <a:spLocks noGrp="1"/>
          </p:cNvSpPr>
          <p:nvPr>
            <p:ph type="body" sz="quarter" idx="10" hasCustomPrompt="1"/>
          </p:nvPr>
        </p:nvSpPr>
        <p:spPr>
          <a:xfrm>
            <a:off x="473202" y="1430317"/>
            <a:ext cx="4094595" cy="4076700"/>
          </a:xfrm>
          <a:prstGeom prst="rect">
            <a:avLst/>
          </a:prstGeom>
        </p:spPr>
        <p:txBody>
          <a:bodyPr>
            <a:normAutofit/>
          </a:bodyPr>
          <a:lstStyle>
            <a:lvl1pPr>
              <a:defRPr sz="1800"/>
            </a:lvl1pPr>
            <a:lvl2pPr>
              <a:defRPr sz="1800"/>
            </a:lvl2pPr>
            <a:lvl3pPr>
              <a:defRPr sz="1800"/>
            </a:lvl3pPr>
            <a:lvl4pPr>
              <a:defRPr sz="1500"/>
            </a:lvl4pPr>
            <a:lvl5pPr>
              <a:defRPr sz="1500"/>
            </a:lvl5pPr>
          </a:lstStyle>
          <a:p>
            <a:pPr lvl="0"/>
            <a:r>
              <a:rPr lang="en-US" dirty="0"/>
              <a:t>Bulleted List (Cambria 24pt)</a:t>
            </a:r>
          </a:p>
          <a:p>
            <a:pPr lvl="1"/>
            <a:r>
              <a:rPr lang="en-US" dirty="0"/>
              <a:t>Second level (Cambria 24pt)</a:t>
            </a:r>
          </a:p>
        </p:txBody>
      </p:sp>
      <p:sp>
        <p:nvSpPr>
          <p:cNvPr id="8" name="Picture Placeholder 5"/>
          <p:cNvSpPr>
            <a:spLocks noGrp="1"/>
          </p:cNvSpPr>
          <p:nvPr>
            <p:ph type="pic" sz="quarter" idx="11"/>
          </p:nvPr>
        </p:nvSpPr>
        <p:spPr>
          <a:xfrm>
            <a:off x="4745736" y="1430316"/>
            <a:ext cx="3881627" cy="4076701"/>
          </a:xfrm>
          <a:prstGeom prst="rect">
            <a:avLst/>
          </a:prstGeom>
        </p:spPr>
        <p:txBody>
          <a:bodyPr/>
          <a:lstStyle/>
          <a:p>
            <a:endParaRPr lang="en-US" dirty="0"/>
          </a:p>
        </p:txBody>
      </p:sp>
      <p:sp>
        <p:nvSpPr>
          <p:cNvPr id="10" name="Title Placeholder 1"/>
          <p:cNvSpPr>
            <a:spLocks noGrp="1"/>
          </p:cNvSpPr>
          <p:nvPr>
            <p:ph type="title" hasCustomPrompt="1"/>
          </p:nvPr>
        </p:nvSpPr>
        <p:spPr>
          <a:xfrm>
            <a:off x="473202" y="333326"/>
            <a:ext cx="8154162" cy="837107"/>
          </a:xfrm>
          <a:prstGeom prst="rect">
            <a:avLst/>
          </a:prstGeom>
        </p:spPr>
        <p:txBody>
          <a:bodyPr vert="horz" lIns="91440" tIns="45720" rIns="91440" bIns="45720" rtlCol="0" anchor="ctr">
            <a:normAutofit/>
          </a:bodyPr>
          <a:lstStyle>
            <a:lvl1pPr>
              <a:defRPr sz="2700" b="1" i="0" baseline="0">
                <a:solidFill>
                  <a:schemeClr val="tx1"/>
                </a:solidFill>
                <a:latin typeface="Tw Cen MT" panose="020B0602020104020603" pitchFamily="34" charset="77"/>
              </a:defRPr>
            </a:lvl1pPr>
          </a:lstStyle>
          <a:p>
            <a:r>
              <a:rPr lang="en-US" dirty="0"/>
              <a:t>Headlines should be your storyline. (TW Cen MT 32pt)</a:t>
            </a:r>
          </a:p>
        </p:txBody>
      </p:sp>
      <p:pic>
        <p:nvPicPr>
          <p:cNvPr id="6" name="Picture 5">
            <a:extLst>
              <a:ext uri="{FF2B5EF4-FFF2-40B4-BE49-F238E27FC236}">
                <a16:creationId xmlns:a16="http://schemas.microsoft.com/office/drawing/2014/main" id="{7AD7D4EF-EF76-674A-B3D5-E04FDD44423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1259" y="5955382"/>
            <a:ext cx="8196280" cy="554359"/>
          </a:xfrm>
          <a:prstGeom prst="rect">
            <a:avLst/>
          </a:prstGeom>
        </p:spPr>
      </p:pic>
    </p:spTree>
    <p:extLst>
      <p:ext uri="{BB962C8B-B14F-4D97-AF65-F5344CB8AC3E}">
        <p14:creationId xmlns:p14="http://schemas.microsoft.com/office/powerpoint/2010/main" val="1798758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B89939C-0CA8-4F30-AF1C-D4D9314EE947}" type="datetimeFigureOut">
              <a:rPr lang="en-US" smtClean="0"/>
              <a:t>10/3/2023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036717-9A7A-4F29-AD58-952DBFB04317}" type="slidenum">
              <a:rPr lang="en-US" smtClean="0"/>
              <a:t>‹#›</a:t>
            </a:fld>
            <a:endParaRPr lang="en-US"/>
          </a:p>
        </p:txBody>
      </p:sp>
    </p:spTree>
    <p:extLst>
      <p:ext uri="{BB962C8B-B14F-4D97-AF65-F5344CB8AC3E}">
        <p14:creationId xmlns:p14="http://schemas.microsoft.com/office/powerpoint/2010/main" val="997739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EC5A80C-315A-43EA-BC40-DA0E854AD996}" type="slidenum">
              <a:rPr lang="en-US" altLang="en-US"/>
              <a:pPr>
                <a:defRPr/>
              </a:pPr>
              <a:t>‹#›</a:t>
            </a:fld>
            <a:endParaRPr lang="en-US" altLang="en-US"/>
          </a:p>
        </p:txBody>
      </p:sp>
    </p:spTree>
    <p:extLst>
      <p:ext uri="{BB962C8B-B14F-4D97-AF65-F5344CB8AC3E}">
        <p14:creationId xmlns:p14="http://schemas.microsoft.com/office/powerpoint/2010/main" val="3894594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0" lang="en-US" sz="4400" b="1" i="0" u="none" strike="noStrike" kern="1200" cap="none" spc="0" normalizeH="0" baseline="0" noProof="0" dirty="0">
                <a:ln>
                  <a:noFill/>
                </a:ln>
                <a:solidFill>
                  <a:srgbClr val="2E799E"/>
                </a:solidFill>
                <a:effectLst/>
                <a:uLnTx/>
                <a:uFillTx/>
                <a:latin typeface="+mj-lt"/>
                <a:ea typeface="+mj-ea"/>
                <a:cs typeface="+mj-cs"/>
              </a:rPr>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accent2"/>
                </a:solidFill>
                <a:latin typeface="+mj-lt"/>
              </a:defRPr>
            </a:lvl1pPr>
          </a:lstStyle>
          <a:p>
            <a:fld id="{2ED7F1C1-12C4-442A-AD1F-37A740DE25B7}" type="datetimeFigureOut">
              <a:rPr lang="en-US" smtClean="0"/>
              <a:pPr/>
              <a:t>10/3/2023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accent2"/>
                </a:solidFill>
                <a:latin typeface="+mj-lt"/>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accent2"/>
                </a:solidFill>
                <a:latin typeface="+mj-lt"/>
              </a:defRPr>
            </a:lvl1pPr>
          </a:lstStyle>
          <a:p>
            <a:fld id="{D81FF95F-C41E-4A8C-BF0D-8864AFC7802F}" type="slidenum">
              <a:rPr lang="en-US" smtClean="0"/>
              <a:pPr/>
              <a:t>‹#›</a:t>
            </a:fld>
            <a:endParaRPr lang="en-US"/>
          </a:p>
        </p:txBody>
      </p:sp>
    </p:spTree>
    <p:extLst>
      <p:ext uri="{BB962C8B-B14F-4D97-AF65-F5344CB8AC3E}">
        <p14:creationId xmlns:p14="http://schemas.microsoft.com/office/powerpoint/2010/main" val="3127170863"/>
      </p:ext>
    </p:extLst>
  </p:cSld>
  <p:clrMap bg1="lt1" tx1="dk1" bg2="lt2" tx2="dk2" accent1="accent1" accent2="accent2" accent3="accent3" accent4="accent4" accent5="accent5" accent6="accent6" hlink="hlink" folHlink="folHlink"/>
  <p:sldLayoutIdLst>
    <p:sldLayoutId id="2147483679" r:id="rId1"/>
    <p:sldLayoutId id="2147483678" r:id="rId2"/>
    <p:sldLayoutId id="2147483687" r:id="rId3"/>
    <p:sldLayoutId id="2147483688" r:id="rId4"/>
    <p:sldLayoutId id="2147483689" r:id="rId5"/>
    <p:sldLayoutId id="2147483690" r:id="rId6"/>
    <p:sldLayoutId id="2147483691" r:id="rId7"/>
  </p:sldLayoutIdLst>
  <p:txStyles>
    <p:titleStyle>
      <a:lvl1pPr algn="l" defTabSz="914400" rtl="0" eaLnBrk="1" latinLnBrk="0" hangingPunct="1">
        <a:lnSpc>
          <a:spcPct val="9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nr.mo.gov/air/what-were-doing/climate-pollution-reduction-grants-cprg-progra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www.surveymonkey.com/r/CPRG-Community-Engagement-Survey"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CPRGTeam@dnr.mo.gov"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5"/>
          <p:cNvSpPr>
            <a:spLocks noChangeArrowheads="1"/>
          </p:cNvSpPr>
          <p:nvPr/>
        </p:nvSpPr>
        <p:spPr bwMode="auto">
          <a:xfrm>
            <a:off x="439757" y="1635717"/>
            <a:ext cx="8153400" cy="78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3600" dirty="0">
              <a:solidFill>
                <a:schemeClr val="tx2"/>
              </a:solidFill>
            </a:endParaRPr>
          </a:p>
        </p:txBody>
      </p:sp>
      <p:sp>
        <p:nvSpPr>
          <p:cNvPr id="2051" name="Rectangle 26"/>
          <p:cNvSpPr>
            <a:spLocks noChangeArrowheads="1"/>
          </p:cNvSpPr>
          <p:nvPr/>
        </p:nvSpPr>
        <p:spPr bwMode="auto">
          <a:xfrm>
            <a:off x="268915" y="2884206"/>
            <a:ext cx="4804507" cy="3642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endParaRPr lang="en-US" sz="2800" b="1" dirty="0" smtClean="0"/>
          </a:p>
          <a:p>
            <a:pPr eaLnBrk="1" hangingPunct="1">
              <a:spcBef>
                <a:spcPts val="0"/>
              </a:spcBef>
              <a:buFontTx/>
              <a:buNone/>
            </a:pPr>
            <a:r>
              <a:rPr lang="en-US" sz="2800" b="1" dirty="0" smtClean="0">
                <a:latin typeface="+mj-lt"/>
              </a:rPr>
              <a:t>Missouri Climate Pollution Reduction Grant </a:t>
            </a:r>
          </a:p>
          <a:p>
            <a:pPr eaLnBrk="1" hangingPunct="1">
              <a:buFontTx/>
              <a:buNone/>
            </a:pPr>
            <a:r>
              <a:rPr lang="en-US" altLang="en-US" sz="2800" b="1" dirty="0" smtClean="0">
                <a:latin typeface="+mj-lt"/>
              </a:rPr>
              <a:t>Sector Details Workshop</a:t>
            </a:r>
          </a:p>
          <a:p>
            <a:pPr eaLnBrk="1" hangingPunct="1">
              <a:buFontTx/>
              <a:buNone/>
            </a:pPr>
            <a:r>
              <a:rPr lang="en-US" altLang="en-US" sz="2800" b="1" dirty="0" smtClean="0">
                <a:latin typeface="+mj-lt"/>
              </a:rPr>
              <a:t>_______________________</a:t>
            </a:r>
          </a:p>
          <a:p>
            <a:pPr eaLnBrk="1" hangingPunct="1">
              <a:buFontTx/>
              <a:buNone/>
            </a:pPr>
            <a:endParaRPr lang="en-US" altLang="en-US" sz="2000" dirty="0" smtClean="0">
              <a:latin typeface="+mj-lt"/>
            </a:endParaRPr>
          </a:p>
          <a:p>
            <a:pPr eaLnBrk="1" hangingPunct="1">
              <a:buFontTx/>
              <a:buNone/>
            </a:pPr>
            <a:r>
              <a:rPr lang="en-US" altLang="en-US" sz="2000" dirty="0" smtClean="0">
                <a:solidFill>
                  <a:srgbClr val="FF0000"/>
                </a:solidFill>
                <a:latin typeface="+mj-lt"/>
              </a:rPr>
              <a:t>[DATE], </a:t>
            </a:r>
            <a:r>
              <a:rPr lang="en-US" altLang="en-US" sz="2000" dirty="0" smtClean="0">
                <a:latin typeface="+mj-lt"/>
              </a:rPr>
              <a:t>2023</a:t>
            </a:r>
            <a:endParaRPr lang="en-US" altLang="en-US" sz="2000" dirty="0">
              <a:latin typeface="+mj-lt"/>
            </a:endParaRPr>
          </a:p>
          <a:p>
            <a:pPr eaLnBrk="1" hangingPunct="1">
              <a:buFontTx/>
              <a:buNone/>
            </a:pPr>
            <a:endParaRPr lang="en-US" altLang="en-US" sz="800" dirty="0"/>
          </a:p>
          <a:p>
            <a:pPr eaLnBrk="1" hangingPunct="1">
              <a:buFontTx/>
              <a:buNone/>
            </a:pPr>
            <a:endParaRPr lang="en-US" altLang="en-US" sz="800" dirty="0"/>
          </a:p>
          <a:p>
            <a:pPr eaLnBrk="1" hangingPunct="1">
              <a:buFontTx/>
              <a:buNone/>
            </a:pPr>
            <a:endParaRPr lang="en-US" altLang="en-US" sz="800" dirty="0"/>
          </a:p>
          <a:p>
            <a:pPr eaLnBrk="1" hangingPunct="1">
              <a:buFontTx/>
              <a:buNone/>
            </a:pPr>
            <a:endParaRPr lang="en-US" altLang="en-US" sz="2800" dirty="0"/>
          </a:p>
        </p:txBody>
      </p:sp>
      <p:sp>
        <p:nvSpPr>
          <p:cNvPr id="5" name="TextBox 4"/>
          <p:cNvSpPr txBox="1"/>
          <p:nvPr/>
        </p:nvSpPr>
        <p:spPr>
          <a:xfrm>
            <a:off x="1612446" y="1539771"/>
            <a:ext cx="6921954" cy="707886"/>
          </a:xfrm>
          <a:prstGeom prst="rect">
            <a:avLst/>
          </a:prstGeom>
          <a:noFill/>
        </p:spPr>
        <p:txBody>
          <a:bodyPr wrap="square" rtlCol="0">
            <a:spAutoFit/>
          </a:bodyPr>
          <a:lstStyle/>
          <a:p>
            <a:r>
              <a:rPr lang="en-US" sz="4000" dirty="0">
                <a:solidFill>
                  <a:schemeClr val="bg1"/>
                </a:solidFill>
              </a:rPr>
              <a:t>Volkswagen (VW) Trust</a:t>
            </a:r>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b="54495"/>
          <a:stretch/>
        </p:blipFill>
        <p:spPr>
          <a:xfrm>
            <a:off x="255856" y="158007"/>
            <a:ext cx="8612889" cy="1119808"/>
          </a:xfrm>
          <a:prstGeom prst="rect">
            <a:avLst/>
          </a:prstGeom>
        </p:spPr>
      </p:pic>
      <p:sp>
        <p:nvSpPr>
          <p:cNvPr id="2" name="Rectangle 1"/>
          <p:cNvSpPr/>
          <p:nvPr/>
        </p:nvSpPr>
        <p:spPr>
          <a:xfrm>
            <a:off x="117231" y="1277815"/>
            <a:ext cx="8897815" cy="139504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latin typeface="+mj-lt"/>
              </a:rPr>
              <a:t>Climate Pollution Reduction Grants</a:t>
            </a:r>
            <a:endParaRPr lang="en-US" sz="4400" b="1" dirty="0">
              <a:latin typeface="+mj-lt"/>
            </a:endParaRPr>
          </a:p>
        </p:txBody>
      </p:sp>
      <p:pic>
        <p:nvPicPr>
          <p:cNvPr id="3" name="Picture 2"/>
          <p:cNvPicPr>
            <a:picLocks noChangeAspect="1"/>
          </p:cNvPicPr>
          <p:nvPr/>
        </p:nvPicPr>
        <p:blipFill rotWithShape="1">
          <a:blip r:embed="rId4" cstate="print">
            <a:extLst>
              <a:ext uri="{28A0092B-C50C-407E-A947-70E740481C1C}">
                <a14:useLocalDpi xmlns:a14="http://schemas.microsoft.com/office/drawing/2010/main" val="0"/>
              </a:ext>
            </a:extLst>
          </a:blip>
          <a:srcRect l="15048"/>
          <a:stretch/>
        </p:blipFill>
        <p:spPr>
          <a:xfrm>
            <a:off x="4781033" y="3030764"/>
            <a:ext cx="4234013" cy="3496049"/>
          </a:xfrm>
          <a:prstGeom prst="rect">
            <a:avLst/>
          </a:prstGeom>
        </p:spPr>
      </p:pic>
    </p:spTree>
    <p:extLst>
      <p:ext uri="{BB962C8B-B14F-4D97-AF65-F5344CB8AC3E}">
        <p14:creationId xmlns:p14="http://schemas.microsoft.com/office/powerpoint/2010/main" val="42622771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914400"/>
          </a:xfrm>
          <a:solidFill>
            <a:schemeClr val="tx1"/>
          </a:solidFill>
        </p:spPr>
        <p:txBody>
          <a:bodyPr/>
          <a:lstStyle/>
          <a:p>
            <a:pPr algn="ctr"/>
            <a:r>
              <a:rPr lang="en-US" sz="3200" dirty="0" smtClean="0">
                <a:solidFill>
                  <a:schemeClr val="bg1"/>
                </a:solidFill>
              </a:rPr>
              <a:t>Transportation</a:t>
            </a:r>
            <a:endParaRPr lang="en-US" sz="3200" dirty="0">
              <a:solidFill>
                <a:schemeClr val="bg1"/>
              </a:solidFill>
            </a:endParaRPr>
          </a:p>
        </p:txBody>
      </p:sp>
      <p:sp>
        <p:nvSpPr>
          <p:cNvPr id="5" name="Content Placeholder 2"/>
          <p:cNvSpPr>
            <a:spLocks noGrp="1"/>
          </p:cNvSpPr>
          <p:nvPr>
            <p:ph type="body" sz="quarter" idx="10"/>
          </p:nvPr>
        </p:nvSpPr>
        <p:spPr>
          <a:xfrm>
            <a:off x="619125" y="1559169"/>
            <a:ext cx="7905750" cy="4818185"/>
          </a:xfrm>
        </p:spPr>
        <p:txBody>
          <a:bodyPr vert="horz" lIns="91440" tIns="45720" rIns="91440" bIns="45720" rtlCol="0" anchor="t">
            <a:noAutofit/>
          </a:bodyPr>
          <a:lstStyle/>
          <a:p>
            <a:pPr lvl="0"/>
            <a:r>
              <a:rPr lang="en-US" sz="2800" dirty="0" smtClean="0">
                <a:solidFill>
                  <a:srgbClr val="000000"/>
                </a:solidFill>
              </a:rPr>
              <a:t>Emissions from cars, trucks, buses, </a:t>
            </a:r>
            <a:r>
              <a:rPr lang="en-US" sz="2800" dirty="0" smtClean="0">
                <a:solidFill>
                  <a:srgbClr val="000000"/>
                </a:solidFill>
              </a:rPr>
              <a:t>trains </a:t>
            </a:r>
            <a:r>
              <a:rPr lang="en-US" sz="2800" dirty="0" smtClean="0">
                <a:solidFill>
                  <a:srgbClr val="000000"/>
                </a:solidFill>
              </a:rPr>
              <a:t>and boats.</a:t>
            </a:r>
          </a:p>
          <a:p>
            <a:pPr lvl="0"/>
            <a:endParaRPr lang="en-US" sz="2800" dirty="0">
              <a:solidFill>
                <a:srgbClr val="000000"/>
              </a:solidFill>
            </a:endParaRPr>
          </a:p>
          <a:p>
            <a:pPr lvl="0"/>
            <a:r>
              <a:rPr lang="en-US" sz="2800" dirty="0" smtClean="0">
                <a:solidFill>
                  <a:srgbClr val="000000"/>
                </a:solidFill>
              </a:rPr>
              <a:t>Examples</a:t>
            </a:r>
          </a:p>
          <a:p>
            <a:pPr lvl="1"/>
            <a:r>
              <a:rPr lang="en-US" sz="2800" dirty="0" smtClean="0">
                <a:solidFill>
                  <a:srgbClr val="000000"/>
                </a:solidFill>
              </a:rPr>
              <a:t>Increase using electric and other non-fossil fueled vehicles</a:t>
            </a:r>
          </a:p>
          <a:p>
            <a:pPr lvl="1"/>
            <a:r>
              <a:rPr lang="en-US" sz="2800" dirty="0" smtClean="0">
                <a:solidFill>
                  <a:srgbClr val="000000"/>
                </a:solidFill>
              </a:rPr>
              <a:t>Increase public transportation</a:t>
            </a:r>
          </a:p>
          <a:p>
            <a:pPr lvl="1"/>
            <a:r>
              <a:rPr lang="en-US" sz="2800" dirty="0" smtClean="0">
                <a:solidFill>
                  <a:srgbClr val="000000"/>
                </a:solidFill>
              </a:rPr>
              <a:t>Decrease transportation demand by designing walkable or bike-friendly communities</a:t>
            </a:r>
          </a:p>
        </p:txBody>
      </p:sp>
    </p:spTree>
    <p:extLst>
      <p:ext uri="{BB962C8B-B14F-4D97-AF65-F5344CB8AC3E}">
        <p14:creationId xmlns:p14="http://schemas.microsoft.com/office/powerpoint/2010/main" val="637671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914400"/>
          </a:xfrm>
          <a:solidFill>
            <a:schemeClr val="tx1"/>
          </a:solidFill>
        </p:spPr>
        <p:txBody>
          <a:bodyPr/>
          <a:lstStyle/>
          <a:p>
            <a:pPr algn="ctr"/>
            <a:r>
              <a:rPr lang="en-US" sz="3200" dirty="0" smtClean="0">
                <a:solidFill>
                  <a:schemeClr val="bg1"/>
                </a:solidFill>
              </a:rPr>
              <a:t>Industry</a:t>
            </a:r>
            <a:endParaRPr lang="en-US" sz="3200" dirty="0">
              <a:solidFill>
                <a:schemeClr val="bg1"/>
              </a:solidFill>
            </a:endParaRPr>
          </a:p>
        </p:txBody>
      </p:sp>
      <p:sp>
        <p:nvSpPr>
          <p:cNvPr id="5" name="Content Placeholder 2"/>
          <p:cNvSpPr>
            <a:spLocks noGrp="1"/>
          </p:cNvSpPr>
          <p:nvPr>
            <p:ph type="body" sz="quarter" idx="10"/>
          </p:nvPr>
        </p:nvSpPr>
        <p:spPr>
          <a:xfrm>
            <a:off x="619125" y="1559169"/>
            <a:ext cx="7905750" cy="4818185"/>
          </a:xfrm>
        </p:spPr>
        <p:txBody>
          <a:bodyPr vert="horz" lIns="91440" tIns="45720" rIns="91440" bIns="45720" rtlCol="0" anchor="t">
            <a:noAutofit/>
          </a:bodyPr>
          <a:lstStyle/>
          <a:p>
            <a:pPr lvl="0"/>
            <a:r>
              <a:rPr lang="en-US" sz="2800" dirty="0" smtClean="0">
                <a:solidFill>
                  <a:srgbClr val="000000"/>
                </a:solidFill>
              </a:rPr>
              <a:t>Emissions from buildings and processes.</a:t>
            </a:r>
          </a:p>
          <a:p>
            <a:pPr lvl="0"/>
            <a:endParaRPr lang="en-US" sz="2800" dirty="0">
              <a:solidFill>
                <a:srgbClr val="000000"/>
              </a:solidFill>
            </a:endParaRPr>
          </a:p>
          <a:p>
            <a:pPr lvl="0"/>
            <a:r>
              <a:rPr lang="en-US" sz="2800" dirty="0" smtClean="0">
                <a:solidFill>
                  <a:srgbClr val="000000"/>
                </a:solidFill>
              </a:rPr>
              <a:t>Examples</a:t>
            </a:r>
          </a:p>
          <a:p>
            <a:pPr lvl="1"/>
            <a:r>
              <a:rPr lang="en-US" sz="2800" dirty="0" smtClean="0">
                <a:solidFill>
                  <a:srgbClr val="000000"/>
                </a:solidFill>
              </a:rPr>
              <a:t>Building efficiency upgrades</a:t>
            </a:r>
          </a:p>
          <a:p>
            <a:pPr lvl="1"/>
            <a:r>
              <a:rPr lang="en-US" sz="2800" dirty="0" smtClean="0">
                <a:solidFill>
                  <a:srgbClr val="000000"/>
                </a:solidFill>
              </a:rPr>
              <a:t>Reduce or capture of process specific emissions</a:t>
            </a:r>
          </a:p>
          <a:p>
            <a:pPr lvl="1"/>
            <a:r>
              <a:rPr lang="en-US" sz="2800" dirty="0" smtClean="0">
                <a:solidFill>
                  <a:srgbClr val="000000"/>
                </a:solidFill>
              </a:rPr>
              <a:t>Fuel conversions to cleaner fuels</a:t>
            </a:r>
          </a:p>
          <a:p>
            <a:pPr lvl="1"/>
            <a:r>
              <a:rPr lang="en-US" sz="2800" dirty="0" smtClean="0">
                <a:solidFill>
                  <a:srgbClr val="000000"/>
                </a:solidFill>
              </a:rPr>
              <a:t>Alternative or emerging technologies for industrial process</a:t>
            </a:r>
          </a:p>
        </p:txBody>
      </p:sp>
    </p:spTree>
    <p:extLst>
      <p:ext uri="{BB962C8B-B14F-4D97-AF65-F5344CB8AC3E}">
        <p14:creationId xmlns:p14="http://schemas.microsoft.com/office/powerpoint/2010/main" val="973269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914400"/>
          </a:xfrm>
          <a:solidFill>
            <a:schemeClr val="tx1"/>
          </a:solidFill>
        </p:spPr>
        <p:txBody>
          <a:bodyPr/>
          <a:lstStyle/>
          <a:p>
            <a:pPr algn="ctr"/>
            <a:r>
              <a:rPr lang="en-US" sz="3200" dirty="0" smtClean="0">
                <a:solidFill>
                  <a:schemeClr val="bg1"/>
                </a:solidFill>
              </a:rPr>
              <a:t>Agriculture and Land Use</a:t>
            </a:r>
            <a:endParaRPr lang="en-US" sz="3200" dirty="0">
              <a:solidFill>
                <a:schemeClr val="bg1"/>
              </a:solidFill>
            </a:endParaRPr>
          </a:p>
        </p:txBody>
      </p:sp>
      <p:sp>
        <p:nvSpPr>
          <p:cNvPr id="5" name="Content Placeholder 2"/>
          <p:cNvSpPr>
            <a:spLocks noGrp="1"/>
          </p:cNvSpPr>
          <p:nvPr>
            <p:ph type="body" sz="quarter" idx="10"/>
          </p:nvPr>
        </p:nvSpPr>
        <p:spPr>
          <a:xfrm>
            <a:off x="619125" y="1559169"/>
            <a:ext cx="7905750" cy="4818185"/>
          </a:xfrm>
        </p:spPr>
        <p:txBody>
          <a:bodyPr vert="horz" lIns="91440" tIns="45720" rIns="91440" bIns="45720" rtlCol="0" anchor="t">
            <a:noAutofit/>
          </a:bodyPr>
          <a:lstStyle/>
          <a:p>
            <a:pPr lvl="0"/>
            <a:r>
              <a:rPr lang="en-US" sz="2800" dirty="0" smtClean="0">
                <a:solidFill>
                  <a:srgbClr val="000000"/>
                </a:solidFill>
              </a:rPr>
              <a:t>How we use the land to store carbon and reduce pollution.</a:t>
            </a:r>
          </a:p>
          <a:p>
            <a:pPr lvl="0"/>
            <a:endParaRPr lang="en-US" sz="2800" dirty="0">
              <a:solidFill>
                <a:srgbClr val="000000"/>
              </a:solidFill>
            </a:endParaRPr>
          </a:p>
          <a:p>
            <a:pPr lvl="0"/>
            <a:r>
              <a:rPr lang="en-US" sz="2800" dirty="0" smtClean="0">
                <a:solidFill>
                  <a:srgbClr val="000000"/>
                </a:solidFill>
              </a:rPr>
              <a:t>Examples</a:t>
            </a:r>
          </a:p>
          <a:p>
            <a:pPr lvl="1"/>
            <a:r>
              <a:rPr lang="en-US" sz="2800" dirty="0" smtClean="0">
                <a:solidFill>
                  <a:srgbClr val="000000"/>
                </a:solidFill>
              </a:rPr>
              <a:t>Increase forest and grassland cover</a:t>
            </a:r>
          </a:p>
          <a:p>
            <a:pPr lvl="1"/>
            <a:r>
              <a:rPr lang="en-US" sz="2800" dirty="0" smtClean="0">
                <a:solidFill>
                  <a:srgbClr val="000000"/>
                </a:solidFill>
              </a:rPr>
              <a:t>Sustainable agriculture programs</a:t>
            </a:r>
          </a:p>
          <a:p>
            <a:pPr lvl="1"/>
            <a:r>
              <a:rPr lang="en-US" sz="2800" dirty="0" smtClean="0">
                <a:solidFill>
                  <a:srgbClr val="000000"/>
                </a:solidFill>
              </a:rPr>
              <a:t>Increase industrial-scale composting</a:t>
            </a:r>
          </a:p>
        </p:txBody>
      </p:sp>
    </p:spTree>
    <p:extLst>
      <p:ext uri="{BB962C8B-B14F-4D97-AF65-F5344CB8AC3E}">
        <p14:creationId xmlns:p14="http://schemas.microsoft.com/office/powerpoint/2010/main" val="34325736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914400"/>
          </a:xfrm>
          <a:solidFill>
            <a:schemeClr val="tx1"/>
          </a:solidFill>
        </p:spPr>
        <p:txBody>
          <a:bodyPr/>
          <a:lstStyle/>
          <a:p>
            <a:pPr algn="ctr"/>
            <a:r>
              <a:rPr lang="en-US" sz="3200" dirty="0" smtClean="0">
                <a:solidFill>
                  <a:schemeClr val="bg1"/>
                </a:solidFill>
              </a:rPr>
              <a:t>Waste and Materials Management</a:t>
            </a:r>
            <a:endParaRPr lang="en-US" sz="3200" dirty="0">
              <a:solidFill>
                <a:schemeClr val="bg1"/>
              </a:solidFill>
            </a:endParaRPr>
          </a:p>
        </p:txBody>
      </p:sp>
      <p:sp>
        <p:nvSpPr>
          <p:cNvPr id="5" name="Content Placeholder 2"/>
          <p:cNvSpPr>
            <a:spLocks noGrp="1"/>
          </p:cNvSpPr>
          <p:nvPr>
            <p:ph type="body" sz="quarter" idx="10"/>
          </p:nvPr>
        </p:nvSpPr>
        <p:spPr>
          <a:xfrm>
            <a:off x="619125" y="1559169"/>
            <a:ext cx="7905750" cy="4818185"/>
          </a:xfrm>
        </p:spPr>
        <p:txBody>
          <a:bodyPr vert="horz" lIns="91440" tIns="45720" rIns="91440" bIns="45720" rtlCol="0" anchor="t">
            <a:noAutofit/>
          </a:bodyPr>
          <a:lstStyle/>
          <a:p>
            <a:pPr lvl="0"/>
            <a:r>
              <a:rPr lang="en-US" sz="2800" dirty="0" smtClean="0">
                <a:solidFill>
                  <a:srgbClr val="000000"/>
                </a:solidFill>
              </a:rPr>
              <a:t>What materials we use and what we do when we’re done with them.</a:t>
            </a:r>
            <a:endParaRPr lang="en-US" sz="2800" dirty="0">
              <a:solidFill>
                <a:srgbClr val="000000"/>
              </a:solidFill>
            </a:endParaRPr>
          </a:p>
          <a:p>
            <a:pPr lvl="0"/>
            <a:endParaRPr lang="en-US" sz="2800" dirty="0" smtClean="0">
              <a:solidFill>
                <a:srgbClr val="000000"/>
              </a:solidFill>
            </a:endParaRPr>
          </a:p>
          <a:p>
            <a:pPr lvl="0"/>
            <a:r>
              <a:rPr lang="en-US" sz="2800" dirty="0" smtClean="0">
                <a:solidFill>
                  <a:srgbClr val="000000"/>
                </a:solidFill>
              </a:rPr>
              <a:t>Examples</a:t>
            </a:r>
          </a:p>
          <a:p>
            <a:pPr lvl="1"/>
            <a:r>
              <a:rPr lang="en-US" sz="2800" dirty="0" smtClean="0">
                <a:solidFill>
                  <a:srgbClr val="000000"/>
                </a:solidFill>
              </a:rPr>
              <a:t>Increase use of recycled materials</a:t>
            </a:r>
          </a:p>
          <a:p>
            <a:pPr lvl="1"/>
            <a:r>
              <a:rPr lang="en-US" sz="2800" dirty="0" smtClean="0">
                <a:solidFill>
                  <a:srgbClr val="000000"/>
                </a:solidFill>
              </a:rPr>
              <a:t>Landfill gas recovery</a:t>
            </a:r>
          </a:p>
          <a:p>
            <a:pPr lvl="1"/>
            <a:r>
              <a:rPr lang="en-US" sz="2800" dirty="0" smtClean="0">
                <a:solidFill>
                  <a:srgbClr val="000000"/>
                </a:solidFill>
              </a:rPr>
              <a:t>Decrease emissions from wastewater treatment</a:t>
            </a:r>
          </a:p>
          <a:p>
            <a:pPr lvl="1"/>
            <a:endParaRPr lang="en-US" sz="2800" dirty="0" smtClean="0">
              <a:solidFill>
                <a:srgbClr val="000000"/>
              </a:solidFill>
            </a:endParaRPr>
          </a:p>
        </p:txBody>
      </p:sp>
    </p:spTree>
    <p:extLst>
      <p:ext uri="{BB962C8B-B14F-4D97-AF65-F5344CB8AC3E}">
        <p14:creationId xmlns:p14="http://schemas.microsoft.com/office/powerpoint/2010/main" val="39934087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144000" cy="914399"/>
          </a:xfrm>
          <a:solidFill>
            <a:schemeClr val="tx1"/>
          </a:solidFill>
        </p:spPr>
        <p:txBody>
          <a:bodyPr/>
          <a:lstStyle/>
          <a:p>
            <a:pPr algn="ctr"/>
            <a:r>
              <a:rPr lang="en-US" sz="3200" dirty="0" smtClean="0">
                <a:solidFill>
                  <a:schemeClr val="bg1"/>
                </a:solidFill>
              </a:rPr>
              <a:t>Overview</a:t>
            </a:r>
            <a:endParaRPr lang="en-US" sz="3200" dirty="0">
              <a:solidFill>
                <a:schemeClr val="bg1"/>
              </a:solidFill>
            </a:endParaRPr>
          </a:p>
        </p:txBody>
      </p:sp>
      <p:sp>
        <p:nvSpPr>
          <p:cNvPr id="17" name="Content Placeholder 2"/>
          <p:cNvSpPr txBox="1">
            <a:spLocks/>
          </p:cNvSpPr>
          <p:nvPr/>
        </p:nvSpPr>
        <p:spPr>
          <a:xfrm>
            <a:off x="150312" y="1517057"/>
            <a:ext cx="8793272" cy="2468789"/>
          </a:xfrm>
          <a:prstGeom prst="rect">
            <a:avLst/>
          </a:prstGeom>
        </p:spPr>
        <p:txBody>
          <a:bodyPr vert="horz" lIns="91440" tIns="45720" rIns="91440" bIns="45720" rtlCol="0" anchor="t">
            <a:noAutofit/>
          </a:bodyPr>
          <a:lstStyle>
            <a:defPPr>
              <a:defRPr lang="en-US"/>
            </a:defPPr>
            <a:lvl1pPr marL="0" algn="l" defTabSz="457200" rtl="0" eaLnBrk="1" latinLnBrk="0" hangingPunct="1">
              <a:defRPr sz="1200" kern="1200">
                <a:solidFill>
                  <a:schemeClr val="accent2"/>
                </a:solidFill>
                <a:latin typeface="+mj-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342900" indent="-342900">
              <a:spcAft>
                <a:spcPts val="600"/>
              </a:spcAft>
              <a:buFont typeface="Arial" panose="020B0604020202020204" pitchFamily="34" charset="0"/>
              <a:buChar char="•"/>
            </a:pPr>
            <a:r>
              <a:rPr lang="en-US" sz="3200" dirty="0" smtClean="0">
                <a:latin typeface="+mn-lt"/>
              </a:rPr>
              <a:t>What is the Climate Pollution Reduction Grant?</a:t>
            </a:r>
            <a:endParaRPr lang="en-US" sz="1000" dirty="0" smtClean="0">
              <a:latin typeface="+mn-lt"/>
            </a:endParaRPr>
          </a:p>
          <a:p>
            <a:pPr marL="342900" indent="-342900">
              <a:spcAft>
                <a:spcPts val="600"/>
              </a:spcAft>
              <a:buFont typeface="Arial" panose="020B0604020202020204" pitchFamily="34" charset="0"/>
              <a:buChar char="•"/>
            </a:pPr>
            <a:endParaRPr lang="en-US" sz="3200" dirty="0" smtClean="0">
              <a:latin typeface="+mn-lt"/>
            </a:endParaRPr>
          </a:p>
          <a:p>
            <a:pPr marL="342900" indent="-342900">
              <a:spcAft>
                <a:spcPts val="600"/>
              </a:spcAft>
              <a:buFont typeface="Arial" panose="020B0604020202020204" pitchFamily="34" charset="0"/>
              <a:buChar char="•"/>
            </a:pPr>
            <a:r>
              <a:rPr lang="en-US" sz="3200" dirty="0" smtClean="0">
                <a:latin typeface="+mn-lt"/>
              </a:rPr>
              <a:t>Climate Pollution Sectors</a:t>
            </a:r>
          </a:p>
          <a:p>
            <a:pPr marL="342900" indent="-342900">
              <a:spcAft>
                <a:spcPts val="600"/>
              </a:spcAft>
              <a:buFont typeface="Arial" panose="020B0604020202020204" pitchFamily="34" charset="0"/>
              <a:buChar char="•"/>
            </a:pPr>
            <a:endParaRPr lang="en-US" sz="3200" dirty="0" smtClean="0">
              <a:latin typeface="+mn-lt"/>
            </a:endParaRPr>
          </a:p>
          <a:p>
            <a:pPr marL="342900" indent="-342900">
              <a:spcAft>
                <a:spcPts val="600"/>
              </a:spcAft>
              <a:buFont typeface="Arial" panose="020B0604020202020204" pitchFamily="34" charset="0"/>
              <a:buChar char="•"/>
            </a:pPr>
            <a:r>
              <a:rPr lang="en-US" sz="3200" dirty="0">
                <a:solidFill>
                  <a:srgbClr val="00B050"/>
                </a:solidFill>
                <a:latin typeface="+mn-lt"/>
              </a:rPr>
              <a:t>Missouri’s </a:t>
            </a:r>
            <a:r>
              <a:rPr lang="en-US" sz="3200" dirty="0" smtClean="0">
                <a:solidFill>
                  <a:srgbClr val="00B050"/>
                </a:solidFill>
                <a:latin typeface="+mn-lt"/>
              </a:rPr>
              <a:t>CPRG Project </a:t>
            </a:r>
            <a:r>
              <a:rPr lang="en-US" sz="3200" dirty="0">
                <a:solidFill>
                  <a:srgbClr val="00B050"/>
                </a:solidFill>
                <a:latin typeface="+mn-lt"/>
              </a:rPr>
              <a:t>Idea Submission Form</a:t>
            </a:r>
          </a:p>
        </p:txBody>
      </p:sp>
    </p:spTree>
    <p:extLst>
      <p:ext uri="{BB962C8B-B14F-4D97-AF65-F5344CB8AC3E}">
        <p14:creationId xmlns:p14="http://schemas.microsoft.com/office/powerpoint/2010/main" val="13324420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914400"/>
          </a:xfrm>
          <a:solidFill>
            <a:schemeClr val="tx1"/>
          </a:solidFill>
        </p:spPr>
        <p:txBody>
          <a:bodyPr/>
          <a:lstStyle/>
          <a:p>
            <a:pPr algn="ctr"/>
            <a:r>
              <a:rPr lang="en-US" sz="3200" dirty="0" smtClean="0">
                <a:solidFill>
                  <a:schemeClr val="bg1"/>
                </a:solidFill>
              </a:rPr>
              <a:t>Project Idea Submission Form</a:t>
            </a:r>
            <a:endParaRPr lang="en-US" sz="3200" dirty="0">
              <a:solidFill>
                <a:schemeClr val="bg1"/>
              </a:solidFill>
            </a:endParaRPr>
          </a:p>
        </p:txBody>
      </p:sp>
      <p:sp>
        <p:nvSpPr>
          <p:cNvPr id="5" name="Content Placeholder 2"/>
          <p:cNvSpPr>
            <a:spLocks noGrp="1"/>
          </p:cNvSpPr>
          <p:nvPr>
            <p:ph type="body" sz="quarter" idx="10"/>
          </p:nvPr>
        </p:nvSpPr>
        <p:spPr>
          <a:xfrm>
            <a:off x="619125" y="1160584"/>
            <a:ext cx="7905750" cy="4818185"/>
          </a:xfrm>
        </p:spPr>
        <p:txBody>
          <a:bodyPr vert="horz" lIns="91440" tIns="45720" rIns="91440" bIns="45720" rtlCol="0" anchor="t">
            <a:noAutofit/>
          </a:bodyPr>
          <a:lstStyle/>
          <a:p>
            <a:pPr lvl="0"/>
            <a:r>
              <a:rPr lang="en-US" dirty="0" smtClean="0">
                <a:solidFill>
                  <a:srgbClr val="000000"/>
                </a:solidFill>
              </a:rPr>
              <a:t>We want to hear your ideas for your communities. The form is on our webpage: </a:t>
            </a:r>
            <a:r>
              <a:rPr lang="en-US" dirty="0">
                <a:solidFill>
                  <a:srgbClr val="000000"/>
                </a:solidFill>
                <a:hlinkClick r:id="rId3"/>
              </a:rPr>
              <a:t>https://</a:t>
            </a:r>
            <a:r>
              <a:rPr lang="en-US" dirty="0" smtClean="0">
                <a:solidFill>
                  <a:srgbClr val="000000"/>
                </a:solidFill>
                <a:hlinkClick r:id="rId3"/>
              </a:rPr>
              <a:t>dnr.mo.gov/air/what-were-doing/climate-pollution-reduction-grants-cprg-program</a:t>
            </a:r>
            <a:endParaRPr lang="en-US" sz="1600" dirty="0">
              <a:solidFill>
                <a:srgbClr val="000000"/>
              </a:solidFill>
            </a:endParaRPr>
          </a:p>
          <a:p>
            <a:pPr lvl="0"/>
            <a:r>
              <a:rPr lang="en-US" dirty="0" smtClean="0">
                <a:solidFill>
                  <a:srgbClr val="000000"/>
                </a:solidFill>
              </a:rPr>
              <a:t>Missouri’s Priority Climate Action Plan (PCAP) will focus on near-term projects to reduce emissions and quickly inject economic benefits into communities</a:t>
            </a:r>
            <a:endParaRPr lang="en-US" sz="1600" dirty="0" smtClean="0">
              <a:solidFill>
                <a:srgbClr val="000000"/>
              </a:solidFill>
            </a:endParaRPr>
          </a:p>
          <a:p>
            <a:pPr lvl="0"/>
            <a:r>
              <a:rPr lang="en-US" dirty="0" smtClean="0">
                <a:solidFill>
                  <a:srgbClr val="000000"/>
                </a:solidFill>
              </a:rPr>
              <a:t>Implementation funding eligibility is based on inclusion in the PCAP. Sharing your ideas helps ensure they are included.</a:t>
            </a:r>
          </a:p>
          <a:p>
            <a:pPr lvl="0"/>
            <a:r>
              <a:rPr lang="en-US" dirty="0" smtClean="0">
                <a:solidFill>
                  <a:srgbClr val="000000"/>
                </a:solidFill>
              </a:rPr>
              <a:t>CPRG </a:t>
            </a:r>
            <a:r>
              <a:rPr lang="en-US" dirty="0">
                <a:solidFill>
                  <a:srgbClr val="000000"/>
                </a:solidFill>
              </a:rPr>
              <a:t>Feedback Survey: </a:t>
            </a:r>
            <a:r>
              <a:rPr lang="en-US" dirty="0">
                <a:solidFill>
                  <a:srgbClr val="000000"/>
                </a:solidFill>
                <a:hlinkClick r:id="rId4"/>
              </a:rPr>
              <a:t>https://</a:t>
            </a:r>
            <a:r>
              <a:rPr lang="en-US" dirty="0" smtClean="0">
                <a:solidFill>
                  <a:srgbClr val="000000"/>
                </a:solidFill>
                <a:hlinkClick r:id="rId4"/>
              </a:rPr>
              <a:t>www.surveymonkey.com/r/CPRG-Community-Engagement-Survey</a:t>
            </a:r>
            <a:endParaRPr lang="en-US" dirty="0" smtClean="0">
              <a:solidFill>
                <a:srgbClr val="000000"/>
              </a:solidFill>
            </a:endParaRPr>
          </a:p>
          <a:p>
            <a:pPr lvl="0"/>
            <a:endParaRPr lang="en-US" dirty="0" smtClean="0">
              <a:solidFill>
                <a:srgbClr val="000000"/>
              </a:solidFill>
            </a:endParaRPr>
          </a:p>
        </p:txBody>
      </p:sp>
    </p:spTree>
    <p:extLst>
      <p:ext uri="{BB962C8B-B14F-4D97-AF65-F5344CB8AC3E}">
        <p14:creationId xmlns:p14="http://schemas.microsoft.com/office/powerpoint/2010/main" val="10471162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92792" y="2110354"/>
            <a:ext cx="6299201" cy="4465708"/>
          </a:xfrm>
        </p:spPr>
        <p:txBody>
          <a:bodyPr>
            <a:normAutofit/>
          </a:bodyPr>
          <a:lstStyle/>
          <a:p>
            <a:pPr marL="0" indent="0">
              <a:spcBef>
                <a:spcPts val="0"/>
              </a:spcBef>
              <a:buNone/>
            </a:pPr>
            <a:r>
              <a:rPr lang="en-US" dirty="0" smtClean="0"/>
              <a:t>Missouri Department of Natural Resources</a:t>
            </a:r>
          </a:p>
          <a:p>
            <a:pPr marL="0" indent="0">
              <a:spcBef>
                <a:spcPts val="0"/>
              </a:spcBef>
              <a:buNone/>
            </a:pPr>
            <a:r>
              <a:rPr lang="en-US" dirty="0" smtClean="0"/>
              <a:t>Air </a:t>
            </a:r>
            <a:r>
              <a:rPr lang="en-US" dirty="0"/>
              <a:t>Pollution Control Program</a:t>
            </a:r>
          </a:p>
          <a:p>
            <a:pPr marL="0" indent="0">
              <a:spcBef>
                <a:spcPts val="0"/>
              </a:spcBef>
              <a:buNone/>
            </a:pPr>
            <a:r>
              <a:rPr lang="en-US" dirty="0" smtClean="0"/>
              <a:t>CPRG Team</a:t>
            </a:r>
          </a:p>
          <a:p>
            <a:pPr marL="0" indent="0">
              <a:spcBef>
                <a:spcPts val="0"/>
              </a:spcBef>
              <a:buNone/>
            </a:pPr>
            <a:r>
              <a:rPr lang="en-US" dirty="0" smtClean="0"/>
              <a:t>Wesley Fitzgibbons</a:t>
            </a:r>
          </a:p>
          <a:p>
            <a:pPr marL="0" indent="0">
              <a:spcBef>
                <a:spcPts val="0"/>
              </a:spcBef>
              <a:buNone/>
            </a:pPr>
            <a:r>
              <a:rPr lang="en-US" dirty="0" smtClean="0"/>
              <a:t>Nicole Weidenbenner</a:t>
            </a:r>
            <a:endParaRPr lang="en-US" dirty="0"/>
          </a:p>
          <a:p>
            <a:pPr marL="0" indent="0">
              <a:spcBef>
                <a:spcPts val="0"/>
              </a:spcBef>
              <a:buNone/>
            </a:pPr>
            <a:r>
              <a:rPr lang="en-US" dirty="0" smtClean="0"/>
              <a:t>573-751-4817</a:t>
            </a:r>
            <a:endParaRPr lang="en-US" dirty="0"/>
          </a:p>
          <a:p>
            <a:pPr marL="0" indent="0">
              <a:buNone/>
            </a:pPr>
            <a:endParaRPr lang="en-US" dirty="0"/>
          </a:p>
          <a:p>
            <a:pPr marL="0" indent="0">
              <a:buNone/>
            </a:pPr>
            <a:r>
              <a:rPr lang="en-US" dirty="0" smtClean="0">
                <a:hlinkClick r:id="rId3"/>
              </a:rPr>
              <a:t>CPRGTeam@dnr.mo.gov</a:t>
            </a:r>
            <a:r>
              <a:rPr lang="en-US" dirty="0" smtClean="0"/>
              <a:t> </a:t>
            </a:r>
          </a:p>
        </p:txBody>
      </p:sp>
      <p:sp>
        <p:nvSpPr>
          <p:cNvPr id="3" name="Title 2"/>
          <p:cNvSpPr>
            <a:spLocks noGrp="1"/>
          </p:cNvSpPr>
          <p:nvPr>
            <p:ph type="title"/>
          </p:nvPr>
        </p:nvSpPr>
        <p:spPr>
          <a:xfrm>
            <a:off x="0" y="1"/>
            <a:ext cx="9144000" cy="1353312"/>
          </a:xfrm>
          <a:solidFill>
            <a:schemeClr val="tx1"/>
          </a:solidFill>
        </p:spPr>
        <p:txBody>
          <a:bodyPr/>
          <a:lstStyle/>
          <a:p>
            <a:pPr algn="ctr"/>
            <a:r>
              <a:rPr lang="en-US" dirty="0">
                <a:solidFill>
                  <a:schemeClr val="bg1"/>
                </a:solidFill>
              </a:rPr>
              <a:t>Contact Information</a:t>
            </a:r>
          </a:p>
        </p:txBody>
      </p:sp>
    </p:spTree>
    <p:extLst>
      <p:ext uri="{BB962C8B-B14F-4D97-AF65-F5344CB8AC3E}">
        <p14:creationId xmlns:p14="http://schemas.microsoft.com/office/powerpoint/2010/main" val="5134679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144000" cy="914399"/>
          </a:xfrm>
          <a:solidFill>
            <a:schemeClr val="tx1"/>
          </a:solidFill>
        </p:spPr>
        <p:txBody>
          <a:bodyPr/>
          <a:lstStyle/>
          <a:p>
            <a:pPr algn="ctr"/>
            <a:r>
              <a:rPr lang="en-US" sz="3200" dirty="0" smtClean="0">
                <a:solidFill>
                  <a:schemeClr val="bg1"/>
                </a:solidFill>
              </a:rPr>
              <a:t>Overview</a:t>
            </a:r>
            <a:endParaRPr lang="en-US" sz="3200" dirty="0">
              <a:solidFill>
                <a:schemeClr val="bg1"/>
              </a:solidFill>
            </a:endParaRPr>
          </a:p>
        </p:txBody>
      </p:sp>
      <p:sp>
        <p:nvSpPr>
          <p:cNvPr id="17" name="Content Placeholder 2"/>
          <p:cNvSpPr txBox="1">
            <a:spLocks/>
          </p:cNvSpPr>
          <p:nvPr/>
        </p:nvSpPr>
        <p:spPr>
          <a:xfrm>
            <a:off x="175364" y="1517057"/>
            <a:ext cx="8805798" cy="2468789"/>
          </a:xfrm>
          <a:prstGeom prst="rect">
            <a:avLst/>
          </a:prstGeom>
        </p:spPr>
        <p:txBody>
          <a:bodyPr vert="horz" lIns="91440" tIns="45720" rIns="91440" bIns="45720" rtlCol="0" anchor="t">
            <a:noAutofit/>
          </a:bodyPr>
          <a:lstStyle>
            <a:defPPr>
              <a:defRPr lang="en-US"/>
            </a:defPPr>
            <a:lvl1pPr marL="0" algn="l" defTabSz="457200" rtl="0" eaLnBrk="1" latinLnBrk="0" hangingPunct="1">
              <a:defRPr sz="1200" kern="1200">
                <a:solidFill>
                  <a:schemeClr val="accent2"/>
                </a:solidFill>
                <a:latin typeface="+mj-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342900" indent="-342900">
              <a:spcAft>
                <a:spcPts val="600"/>
              </a:spcAft>
              <a:buFont typeface="Arial" panose="020B0604020202020204" pitchFamily="34" charset="0"/>
              <a:buChar char="•"/>
            </a:pPr>
            <a:r>
              <a:rPr lang="en-US" sz="3200" dirty="0" smtClean="0">
                <a:solidFill>
                  <a:srgbClr val="00B050"/>
                </a:solidFill>
                <a:latin typeface="+mn-lt"/>
              </a:rPr>
              <a:t>What is the Climate Pollution Reduction Grant?</a:t>
            </a:r>
            <a:endParaRPr lang="en-US" sz="1000" dirty="0" smtClean="0">
              <a:latin typeface="+mn-lt"/>
            </a:endParaRPr>
          </a:p>
          <a:p>
            <a:pPr marL="342900" indent="-342900">
              <a:spcAft>
                <a:spcPts val="600"/>
              </a:spcAft>
              <a:buFont typeface="Arial" panose="020B0604020202020204" pitchFamily="34" charset="0"/>
              <a:buChar char="•"/>
            </a:pPr>
            <a:endParaRPr lang="en-US" sz="3200" dirty="0" smtClean="0">
              <a:latin typeface="+mn-lt"/>
            </a:endParaRPr>
          </a:p>
          <a:p>
            <a:pPr marL="342900" indent="-342900">
              <a:spcAft>
                <a:spcPts val="600"/>
              </a:spcAft>
              <a:buFont typeface="Arial" panose="020B0604020202020204" pitchFamily="34" charset="0"/>
              <a:buChar char="•"/>
            </a:pPr>
            <a:r>
              <a:rPr lang="en-US" sz="3200" dirty="0" smtClean="0">
                <a:latin typeface="+mn-lt"/>
              </a:rPr>
              <a:t>Climate Pollution Sectors</a:t>
            </a:r>
          </a:p>
          <a:p>
            <a:pPr marL="342900" indent="-342900">
              <a:spcAft>
                <a:spcPts val="600"/>
              </a:spcAft>
              <a:buFont typeface="Arial" panose="020B0604020202020204" pitchFamily="34" charset="0"/>
              <a:buChar char="•"/>
            </a:pPr>
            <a:endParaRPr lang="en-US" sz="3200" dirty="0" smtClean="0">
              <a:latin typeface="+mn-lt"/>
            </a:endParaRPr>
          </a:p>
          <a:p>
            <a:pPr marL="342900" indent="-342900">
              <a:spcAft>
                <a:spcPts val="600"/>
              </a:spcAft>
              <a:buFont typeface="Arial" panose="020B0604020202020204" pitchFamily="34" charset="0"/>
              <a:buChar char="•"/>
            </a:pPr>
            <a:r>
              <a:rPr lang="en-US" sz="3200" dirty="0">
                <a:latin typeface="+mn-lt"/>
              </a:rPr>
              <a:t>Missouri’s CPRG Project Idea Submission Form</a:t>
            </a:r>
          </a:p>
          <a:p>
            <a:pPr>
              <a:spcAft>
                <a:spcPts val="600"/>
              </a:spcAft>
            </a:pPr>
            <a:endParaRPr lang="en-US" sz="2400" dirty="0">
              <a:latin typeface="+mn-lt"/>
            </a:endParaRPr>
          </a:p>
        </p:txBody>
      </p:sp>
    </p:spTree>
    <p:extLst>
      <p:ext uri="{BB962C8B-B14F-4D97-AF65-F5344CB8AC3E}">
        <p14:creationId xmlns:p14="http://schemas.microsoft.com/office/powerpoint/2010/main" val="5822246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914400"/>
          </a:xfrm>
          <a:solidFill>
            <a:schemeClr val="tx1"/>
          </a:solidFill>
        </p:spPr>
        <p:txBody>
          <a:bodyPr/>
          <a:lstStyle/>
          <a:p>
            <a:pPr algn="ctr"/>
            <a:r>
              <a:rPr lang="en-US" sz="3200" dirty="0" smtClean="0">
                <a:solidFill>
                  <a:schemeClr val="bg1"/>
                </a:solidFill>
              </a:rPr>
              <a:t>What is the Climate Pollution Reduction Grant?</a:t>
            </a:r>
            <a:endParaRPr lang="en-US" sz="3200" dirty="0">
              <a:solidFill>
                <a:schemeClr val="bg1"/>
              </a:solidFill>
            </a:endParaRPr>
          </a:p>
        </p:txBody>
      </p:sp>
      <p:sp>
        <p:nvSpPr>
          <p:cNvPr id="5" name="Content Placeholder 2"/>
          <p:cNvSpPr>
            <a:spLocks noGrp="1"/>
          </p:cNvSpPr>
          <p:nvPr>
            <p:ph type="body" sz="quarter" idx="10"/>
          </p:nvPr>
        </p:nvSpPr>
        <p:spPr>
          <a:xfrm>
            <a:off x="619125" y="1067309"/>
            <a:ext cx="7905750" cy="5310045"/>
          </a:xfrm>
        </p:spPr>
        <p:txBody>
          <a:bodyPr vert="horz" lIns="91440" tIns="45720" rIns="91440" bIns="45720" rtlCol="0" anchor="t">
            <a:noAutofit/>
          </a:bodyPr>
          <a:lstStyle/>
          <a:p>
            <a:pPr lvl="0"/>
            <a:r>
              <a:rPr lang="en-US" sz="2800" dirty="0" smtClean="0">
                <a:solidFill>
                  <a:srgbClr val="000000"/>
                </a:solidFill>
              </a:rPr>
              <a:t>The Climate Pollution Reduction Grant (CPRG) is part of the Inflation Reduction Act (IRA), signed into law in August of 2022</a:t>
            </a:r>
            <a:endParaRPr lang="en-US" sz="2800" dirty="0">
              <a:solidFill>
                <a:srgbClr val="000000"/>
              </a:solidFill>
            </a:endParaRPr>
          </a:p>
          <a:p>
            <a:pPr lvl="0"/>
            <a:r>
              <a:rPr lang="en-US" sz="2800" dirty="0" smtClean="0">
                <a:solidFill>
                  <a:srgbClr val="000000"/>
                </a:solidFill>
              </a:rPr>
              <a:t>CPRG is an EPA program that provides grants to states, local governments, </a:t>
            </a:r>
            <a:r>
              <a:rPr lang="en-US" sz="2800" dirty="0" smtClean="0">
                <a:solidFill>
                  <a:srgbClr val="000000"/>
                </a:solidFill>
              </a:rPr>
              <a:t>tribes </a:t>
            </a:r>
            <a:r>
              <a:rPr lang="en-US" sz="2800" dirty="0" smtClean="0">
                <a:solidFill>
                  <a:srgbClr val="000000"/>
                </a:solidFill>
              </a:rPr>
              <a:t>and territories to create plans to reduce greenhouse gas emissions</a:t>
            </a:r>
          </a:p>
          <a:p>
            <a:r>
              <a:rPr lang="en-US" sz="2800" dirty="0">
                <a:solidFill>
                  <a:srgbClr val="000000"/>
                </a:solidFill>
              </a:rPr>
              <a:t>CPRG funding breakdown:</a:t>
            </a:r>
          </a:p>
          <a:p>
            <a:pPr lvl="1"/>
            <a:r>
              <a:rPr lang="en-US" sz="2800" dirty="0">
                <a:solidFill>
                  <a:srgbClr val="000000"/>
                </a:solidFill>
              </a:rPr>
              <a:t>$250 </a:t>
            </a:r>
            <a:r>
              <a:rPr lang="en-US" sz="2800" u="sng" dirty="0">
                <a:solidFill>
                  <a:srgbClr val="000000"/>
                </a:solidFill>
              </a:rPr>
              <a:t>M</a:t>
            </a:r>
            <a:r>
              <a:rPr lang="en-US" sz="2800" dirty="0">
                <a:solidFill>
                  <a:srgbClr val="000000"/>
                </a:solidFill>
              </a:rPr>
              <a:t>illion for planning grants</a:t>
            </a:r>
          </a:p>
          <a:p>
            <a:pPr lvl="1"/>
            <a:r>
              <a:rPr lang="en-US" sz="2800" dirty="0">
                <a:solidFill>
                  <a:srgbClr val="000000"/>
                </a:solidFill>
              </a:rPr>
              <a:t>$4.6 </a:t>
            </a:r>
            <a:r>
              <a:rPr lang="en-US" sz="2800" b="1" u="sng" dirty="0">
                <a:solidFill>
                  <a:srgbClr val="000000"/>
                </a:solidFill>
              </a:rPr>
              <a:t>B</a:t>
            </a:r>
            <a:r>
              <a:rPr lang="en-US" sz="2800" b="1" dirty="0">
                <a:solidFill>
                  <a:srgbClr val="000000"/>
                </a:solidFill>
              </a:rPr>
              <a:t>illion</a:t>
            </a:r>
            <a:r>
              <a:rPr lang="en-US" sz="2800" dirty="0">
                <a:solidFill>
                  <a:srgbClr val="000000"/>
                </a:solidFill>
              </a:rPr>
              <a:t> for implementation of plans</a:t>
            </a:r>
          </a:p>
          <a:p>
            <a:r>
              <a:rPr lang="en-US" sz="2800" dirty="0" smtClean="0">
                <a:solidFill>
                  <a:srgbClr val="000000"/>
                </a:solidFill>
              </a:rPr>
              <a:t>Project </a:t>
            </a:r>
            <a:r>
              <a:rPr lang="en-US" sz="2800" dirty="0">
                <a:solidFill>
                  <a:srgbClr val="000000"/>
                </a:solidFill>
              </a:rPr>
              <a:t>e</a:t>
            </a:r>
            <a:r>
              <a:rPr lang="en-US" sz="2800" dirty="0" smtClean="0">
                <a:solidFill>
                  <a:srgbClr val="000000"/>
                </a:solidFill>
              </a:rPr>
              <a:t>ligibility for implementation is based on inclusion in a climate action plan</a:t>
            </a:r>
            <a:endParaRPr lang="en-US" sz="2800" dirty="0">
              <a:solidFill>
                <a:srgbClr val="000000"/>
              </a:solidFill>
            </a:endParaRPr>
          </a:p>
        </p:txBody>
      </p:sp>
    </p:spTree>
    <p:extLst>
      <p:ext uri="{BB962C8B-B14F-4D97-AF65-F5344CB8AC3E}">
        <p14:creationId xmlns:p14="http://schemas.microsoft.com/office/powerpoint/2010/main" val="28892632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144000" cy="914400"/>
          </a:xfrm>
          <a:solidFill>
            <a:schemeClr val="tx1"/>
          </a:solidFill>
        </p:spPr>
        <p:txBody>
          <a:bodyPr/>
          <a:lstStyle/>
          <a:p>
            <a:pPr algn="ctr"/>
            <a:r>
              <a:rPr lang="en-US" sz="3200" dirty="0" smtClean="0">
                <a:solidFill>
                  <a:schemeClr val="bg1"/>
                </a:solidFill>
              </a:rPr>
              <a:t>Missouri’s CPRG Planning</a:t>
            </a:r>
            <a:endParaRPr lang="en-US" sz="3200" dirty="0">
              <a:solidFill>
                <a:schemeClr val="bg1"/>
              </a:solidFill>
            </a:endParaRPr>
          </a:p>
        </p:txBody>
      </p:sp>
      <p:sp>
        <p:nvSpPr>
          <p:cNvPr id="5" name="Content Placeholder 2"/>
          <p:cNvSpPr>
            <a:spLocks noGrp="1"/>
          </p:cNvSpPr>
          <p:nvPr>
            <p:ph type="body" sz="quarter" idx="10"/>
          </p:nvPr>
        </p:nvSpPr>
        <p:spPr>
          <a:xfrm>
            <a:off x="532638" y="1288641"/>
            <a:ext cx="7905750" cy="4290137"/>
          </a:xfrm>
        </p:spPr>
        <p:txBody>
          <a:bodyPr vert="horz" lIns="91440" tIns="45720" rIns="91440" bIns="45720" rtlCol="0" anchor="t">
            <a:noAutofit/>
          </a:bodyPr>
          <a:lstStyle/>
          <a:p>
            <a:pPr lvl="0"/>
            <a:r>
              <a:rPr lang="en-US" sz="2800" dirty="0" smtClean="0">
                <a:solidFill>
                  <a:srgbClr val="000000"/>
                </a:solidFill>
              </a:rPr>
              <a:t>The Department of Natural Resources is the lead agency for CPRG planning in Missouri. </a:t>
            </a:r>
          </a:p>
          <a:p>
            <a:pPr lvl="1"/>
            <a:r>
              <a:rPr lang="en-US" sz="2800" dirty="0" smtClean="0">
                <a:solidFill>
                  <a:srgbClr val="000000"/>
                </a:solidFill>
              </a:rPr>
              <a:t>Submitted a grant workplan to EPA in April, which was approved in August</a:t>
            </a:r>
          </a:p>
          <a:p>
            <a:pPr lvl="1"/>
            <a:r>
              <a:rPr lang="en-US" sz="2800" dirty="0" smtClean="0">
                <a:solidFill>
                  <a:srgbClr val="000000"/>
                </a:solidFill>
              </a:rPr>
              <a:t>Working to develop the plans and gather input on measures to include</a:t>
            </a:r>
          </a:p>
          <a:p>
            <a:pPr lvl="1"/>
            <a:endParaRPr lang="en-US" sz="2800" dirty="0">
              <a:solidFill>
                <a:srgbClr val="000000"/>
              </a:solidFill>
            </a:endParaRPr>
          </a:p>
          <a:p>
            <a:r>
              <a:rPr lang="en-US" sz="2800" dirty="0" smtClean="0">
                <a:solidFill>
                  <a:srgbClr val="000000"/>
                </a:solidFill>
              </a:rPr>
              <a:t>Missouri’s main planning goal: Ensure all Missouri communities can access funding for greenhouse gas reduction projects during the implementation phase</a:t>
            </a:r>
          </a:p>
        </p:txBody>
      </p:sp>
    </p:spTree>
    <p:extLst>
      <p:ext uri="{BB962C8B-B14F-4D97-AF65-F5344CB8AC3E}">
        <p14:creationId xmlns:p14="http://schemas.microsoft.com/office/powerpoint/2010/main" val="1921882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144000" cy="914400"/>
          </a:xfrm>
          <a:solidFill>
            <a:schemeClr val="tx1"/>
          </a:solidFill>
        </p:spPr>
        <p:txBody>
          <a:bodyPr/>
          <a:lstStyle/>
          <a:p>
            <a:pPr algn="ctr"/>
            <a:r>
              <a:rPr lang="en-US" sz="3200" dirty="0" smtClean="0">
                <a:solidFill>
                  <a:schemeClr val="bg1"/>
                </a:solidFill>
              </a:rPr>
              <a:t>EPA’s CPRG Implementation</a:t>
            </a:r>
            <a:endParaRPr lang="en-US" sz="3200" dirty="0">
              <a:solidFill>
                <a:schemeClr val="bg1"/>
              </a:solidFill>
            </a:endParaRPr>
          </a:p>
        </p:txBody>
      </p:sp>
      <p:sp>
        <p:nvSpPr>
          <p:cNvPr id="5" name="Content Placeholder 2"/>
          <p:cNvSpPr>
            <a:spLocks noGrp="1"/>
          </p:cNvSpPr>
          <p:nvPr>
            <p:ph type="body" sz="quarter" idx="10"/>
          </p:nvPr>
        </p:nvSpPr>
        <p:spPr>
          <a:xfrm>
            <a:off x="619125" y="1254878"/>
            <a:ext cx="7905750" cy="4290137"/>
          </a:xfrm>
        </p:spPr>
        <p:txBody>
          <a:bodyPr vert="horz" lIns="91440" tIns="45720" rIns="91440" bIns="45720" rtlCol="0" anchor="t">
            <a:noAutofit/>
          </a:bodyPr>
          <a:lstStyle/>
          <a:p>
            <a:pPr lvl="0"/>
            <a:r>
              <a:rPr lang="en-US" sz="2800" dirty="0" smtClean="0">
                <a:solidFill>
                  <a:srgbClr val="000000"/>
                </a:solidFill>
              </a:rPr>
              <a:t>EPA released a Notice of Funding Opportunity on </a:t>
            </a:r>
            <a:r>
              <a:rPr lang="en-US" sz="2800" dirty="0" smtClean="0">
                <a:solidFill>
                  <a:srgbClr val="000000"/>
                </a:solidFill>
              </a:rPr>
              <a:t/>
            </a:r>
            <a:br>
              <a:rPr lang="en-US" sz="2800" dirty="0" smtClean="0">
                <a:solidFill>
                  <a:srgbClr val="000000"/>
                </a:solidFill>
              </a:rPr>
            </a:br>
            <a:r>
              <a:rPr lang="en-US" sz="2800" dirty="0" smtClean="0">
                <a:solidFill>
                  <a:srgbClr val="000000"/>
                </a:solidFill>
              </a:rPr>
              <a:t>Sept. 20, </a:t>
            </a:r>
            <a:r>
              <a:rPr lang="en-US" sz="2800" dirty="0" smtClean="0">
                <a:solidFill>
                  <a:srgbClr val="000000"/>
                </a:solidFill>
              </a:rPr>
              <a:t>2023.</a:t>
            </a:r>
            <a:endParaRPr lang="en-US" sz="2800" dirty="0">
              <a:solidFill>
                <a:srgbClr val="000000"/>
              </a:solidFill>
            </a:endParaRPr>
          </a:p>
          <a:p>
            <a:pPr lvl="0"/>
            <a:r>
              <a:rPr lang="en-US" sz="2800" dirty="0" smtClean="0">
                <a:solidFill>
                  <a:srgbClr val="000000"/>
                </a:solidFill>
              </a:rPr>
              <a:t>Eligibility:</a:t>
            </a:r>
          </a:p>
          <a:p>
            <a:pPr lvl="1"/>
            <a:r>
              <a:rPr lang="en-US" sz="2800" dirty="0" smtClean="0">
                <a:solidFill>
                  <a:srgbClr val="000000"/>
                </a:solidFill>
              </a:rPr>
              <a:t>Applicant organization must be “covered by” a CPRG Climate Action Plan </a:t>
            </a:r>
          </a:p>
          <a:p>
            <a:pPr lvl="1"/>
            <a:r>
              <a:rPr lang="en-US" sz="2800" dirty="0" smtClean="0">
                <a:solidFill>
                  <a:srgbClr val="000000"/>
                </a:solidFill>
              </a:rPr>
              <a:t>Project must be included in a CPRG Climate Action Plan</a:t>
            </a:r>
            <a:endParaRPr lang="en-US" sz="2800" dirty="0">
              <a:solidFill>
                <a:srgbClr val="000000"/>
              </a:solidFill>
            </a:endParaRPr>
          </a:p>
          <a:p>
            <a:r>
              <a:rPr lang="en-US" sz="2800" dirty="0" smtClean="0">
                <a:solidFill>
                  <a:srgbClr val="000000"/>
                </a:solidFill>
              </a:rPr>
              <a:t>Grant Applications are due April </a:t>
            </a:r>
            <a:r>
              <a:rPr lang="en-US" sz="2800" dirty="0" smtClean="0">
                <a:solidFill>
                  <a:srgbClr val="000000"/>
                </a:solidFill>
              </a:rPr>
              <a:t>1, </a:t>
            </a:r>
            <a:r>
              <a:rPr lang="en-US" sz="2800" dirty="0" smtClean="0">
                <a:solidFill>
                  <a:srgbClr val="000000"/>
                </a:solidFill>
              </a:rPr>
              <a:t>2023 for State and Municipal organizations</a:t>
            </a:r>
          </a:p>
          <a:p>
            <a:pPr lvl="1"/>
            <a:r>
              <a:rPr lang="en-US" sz="2800" dirty="0" smtClean="0">
                <a:solidFill>
                  <a:srgbClr val="000000"/>
                </a:solidFill>
              </a:rPr>
              <a:t>Grants scored on factors including short-term greenhouse gas reduction and cost effectiveness</a:t>
            </a:r>
          </a:p>
        </p:txBody>
      </p:sp>
    </p:spTree>
    <p:extLst>
      <p:ext uri="{BB962C8B-B14F-4D97-AF65-F5344CB8AC3E}">
        <p14:creationId xmlns:p14="http://schemas.microsoft.com/office/powerpoint/2010/main" val="4644397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144000" cy="914399"/>
          </a:xfrm>
          <a:solidFill>
            <a:schemeClr val="tx1"/>
          </a:solidFill>
        </p:spPr>
        <p:txBody>
          <a:bodyPr/>
          <a:lstStyle/>
          <a:p>
            <a:pPr algn="ctr"/>
            <a:r>
              <a:rPr lang="en-US" sz="3200" dirty="0" smtClean="0">
                <a:solidFill>
                  <a:schemeClr val="bg1"/>
                </a:solidFill>
              </a:rPr>
              <a:t>Overview</a:t>
            </a:r>
            <a:endParaRPr lang="en-US" sz="3200" dirty="0">
              <a:solidFill>
                <a:schemeClr val="bg1"/>
              </a:solidFill>
            </a:endParaRPr>
          </a:p>
        </p:txBody>
      </p:sp>
      <p:sp>
        <p:nvSpPr>
          <p:cNvPr id="17" name="Content Placeholder 2"/>
          <p:cNvSpPr txBox="1">
            <a:spLocks/>
          </p:cNvSpPr>
          <p:nvPr/>
        </p:nvSpPr>
        <p:spPr>
          <a:xfrm>
            <a:off x="179882" y="1031631"/>
            <a:ext cx="8784236" cy="5169877"/>
          </a:xfrm>
          <a:prstGeom prst="rect">
            <a:avLst/>
          </a:prstGeom>
        </p:spPr>
        <p:txBody>
          <a:bodyPr vert="horz" lIns="91440" tIns="45720" rIns="91440" bIns="45720" rtlCol="0" anchor="t">
            <a:noAutofit/>
          </a:bodyPr>
          <a:lstStyle>
            <a:defPPr>
              <a:defRPr lang="en-US"/>
            </a:defPPr>
            <a:lvl1pPr marL="0" algn="l" defTabSz="457200" rtl="0" eaLnBrk="1" latinLnBrk="0" hangingPunct="1">
              <a:defRPr sz="1200" kern="1200">
                <a:solidFill>
                  <a:schemeClr val="accent2"/>
                </a:solidFill>
                <a:latin typeface="+mj-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342900" indent="-342900">
              <a:spcAft>
                <a:spcPts val="600"/>
              </a:spcAft>
              <a:buFont typeface="Arial" panose="020B0604020202020204" pitchFamily="34" charset="0"/>
              <a:buChar char="•"/>
            </a:pPr>
            <a:r>
              <a:rPr lang="en-US" sz="3200" dirty="0" smtClean="0">
                <a:latin typeface="+mn-lt"/>
              </a:rPr>
              <a:t>What is the Climate Pollution Reduction Grant?</a:t>
            </a:r>
            <a:endParaRPr lang="en-US" sz="1000" dirty="0" smtClean="0">
              <a:latin typeface="+mn-lt"/>
            </a:endParaRPr>
          </a:p>
          <a:p>
            <a:pPr marL="342900" indent="-342900">
              <a:spcAft>
                <a:spcPts val="600"/>
              </a:spcAft>
              <a:buFont typeface="Arial" panose="020B0604020202020204" pitchFamily="34" charset="0"/>
              <a:buChar char="•"/>
            </a:pPr>
            <a:endParaRPr lang="en-US" sz="1600" dirty="0" smtClean="0">
              <a:latin typeface="+mn-lt"/>
            </a:endParaRPr>
          </a:p>
          <a:p>
            <a:pPr marL="342900" indent="-342900">
              <a:spcAft>
                <a:spcPts val="600"/>
              </a:spcAft>
              <a:buFont typeface="Arial" panose="020B0604020202020204" pitchFamily="34" charset="0"/>
              <a:buChar char="•"/>
            </a:pPr>
            <a:r>
              <a:rPr lang="en-US" sz="3200" dirty="0" smtClean="0">
                <a:solidFill>
                  <a:srgbClr val="00B050"/>
                </a:solidFill>
                <a:latin typeface="+mn-lt"/>
              </a:rPr>
              <a:t>Climate Pollution Sectors</a:t>
            </a:r>
          </a:p>
          <a:p>
            <a:pPr marL="800100" lvl="1" indent="-342900">
              <a:spcAft>
                <a:spcPts val="600"/>
              </a:spcAft>
              <a:buFont typeface="Arial" panose="020B0604020202020204" pitchFamily="34" charset="0"/>
              <a:buChar char="•"/>
            </a:pPr>
            <a:r>
              <a:rPr lang="en-US" sz="2000" dirty="0" smtClean="0">
                <a:solidFill>
                  <a:schemeClr val="accent2"/>
                </a:solidFill>
              </a:rPr>
              <a:t>Electrical Generation</a:t>
            </a:r>
          </a:p>
          <a:p>
            <a:pPr marL="800100" lvl="1" indent="-342900">
              <a:spcAft>
                <a:spcPts val="600"/>
              </a:spcAft>
              <a:buFont typeface="Arial" panose="020B0604020202020204" pitchFamily="34" charset="0"/>
              <a:buChar char="•"/>
            </a:pPr>
            <a:r>
              <a:rPr lang="en-US" sz="2000" dirty="0" smtClean="0">
                <a:solidFill>
                  <a:schemeClr val="accent2"/>
                </a:solidFill>
              </a:rPr>
              <a:t>Building Energy Use</a:t>
            </a:r>
          </a:p>
          <a:p>
            <a:pPr marL="800100" lvl="1" indent="-342900">
              <a:spcAft>
                <a:spcPts val="600"/>
              </a:spcAft>
              <a:buFont typeface="Arial" panose="020B0604020202020204" pitchFamily="34" charset="0"/>
              <a:buChar char="•"/>
            </a:pPr>
            <a:r>
              <a:rPr lang="en-US" sz="2000" dirty="0" smtClean="0">
                <a:solidFill>
                  <a:schemeClr val="accent2"/>
                </a:solidFill>
              </a:rPr>
              <a:t>Transportation</a:t>
            </a:r>
          </a:p>
          <a:p>
            <a:pPr marL="800100" lvl="1" indent="-342900">
              <a:spcAft>
                <a:spcPts val="600"/>
              </a:spcAft>
              <a:buFont typeface="Arial" panose="020B0604020202020204" pitchFamily="34" charset="0"/>
              <a:buChar char="•"/>
            </a:pPr>
            <a:r>
              <a:rPr lang="en-US" sz="2000" dirty="0" smtClean="0">
                <a:solidFill>
                  <a:schemeClr val="accent2"/>
                </a:solidFill>
              </a:rPr>
              <a:t>Industry</a:t>
            </a:r>
          </a:p>
          <a:p>
            <a:pPr marL="800100" lvl="1" indent="-342900">
              <a:spcAft>
                <a:spcPts val="600"/>
              </a:spcAft>
              <a:buFont typeface="Arial" panose="020B0604020202020204" pitchFamily="34" charset="0"/>
              <a:buChar char="•"/>
            </a:pPr>
            <a:r>
              <a:rPr lang="en-US" sz="2000" dirty="0" smtClean="0">
                <a:solidFill>
                  <a:schemeClr val="accent2"/>
                </a:solidFill>
              </a:rPr>
              <a:t>Agriculture and Land Use</a:t>
            </a:r>
          </a:p>
          <a:p>
            <a:pPr marL="800100" lvl="1" indent="-342900">
              <a:spcAft>
                <a:spcPts val="600"/>
              </a:spcAft>
              <a:buFont typeface="Arial" panose="020B0604020202020204" pitchFamily="34" charset="0"/>
              <a:buChar char="•"/>
            </a:pPr>
            <a:r>
              <a:rPr lang="en-US" sz="2000" dirty="0" smtClean="0">
                <a:solidFill>
                  <a:schemeClr val="accent2"/>
                </a:solidFill>
              </a:rPr>
              <a:t>Waste and Materials Management</a:t>
            </a:r>
          </a:p>
          <a:p>
            <a:pPr marL="342900" indent="-342900">
              <a:spcAft>
                <a:spcPts val="600"/>
              </a:spcAft>
              <a:buFont typeface="Arial" panose="020B0604020202020204" pitchFamily="34" charset="0"/>
              <a:buChar char="•"/>
            </a:pPr>
            <a:endParaRPr lang="en-US" sz="1800" dirty="0" smtClean="0">
              <a:latin typeface="+mn-lt"/>
            </a:endParaRPr>
          </a:p>
          <a:p>
            <a:pPr marL="342900" indent="-342900">
              <a:spcAft>
                <a:spcPts val="600"/>
              </a:spcAft>
              <a:buFont typeface="Arial" panose="020B0604020202020204" pitchFamily="34" charset="0"/>
              <a:buChar char="•"/>
            </a:pPr>
            <a:r>
              <a:rPr lang="en-US" sz="3200" dirty="0">
                <a:latin typeface="+mn-lt"/>
              </a:rPr>
              <a:t>Missouri’s CPRG Project Idea Submission Form</a:t>
            </a:r>
          </a:p>
          <a:p>
            <a:pPr>
              <a:spcAft>
                <a:spcPts val="600"/>
              </a:spcAft>
            </a:pPr>
            <a:endParaRPr lang="en-US" sz="2400" dirty="0">
              <a:latin typeface="+mn-lt"/>
            </a:endParaRPr>
          </a:p>
        </p:txBody>
      </p:sp>
    </p:spTree>
    <p:extLst>
      <p:ext uri="{BB962C8B-B14F-4D97-AF65-F5344CB8AC3E}">
        <p14:creationId xmlns:p14="http://schemas.microsoft.com/office/powerpoint/2010/main" val="13075117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914400"/>
          </a:xfrm>
          <a:solidFill>
            <a:schemeClr val="tx1"/>
          </a:solidFill>
        </p:spPr>
        <p:txBody>
          <a:bodyPr/>
          <a:lstStyle/>
          <a:p>
            <a:pPr algn="ctr"/>
            <a:r>
              <a:rPr lang="en-US" sz="3200" dirty="0" smtClean="0">
                <a:solidFill>
                  <a:schemeClr val="bg1"/>
                </a:solidFill>
              </a:rPr>
              <a:t>Greenhouse Gas Emission Sectors</a:t>
            </a:r>
            <a:endParaRPr lang="en-US" sz="3200" dirty="0">
              <a:solidFill>
                <a:schemeClr val="bg1"/>
              </a:solidFill>
            </a:endParaRPr>
          </a:p>
        </p:txBody>
      </p:sp>
      <p:sp>
        <p:nvSpPr>
          <p:cNvPr id="5" name="Content Placeholder 2"/>
          <p:cNvSpPr>
            <a:spLocks noGrp="1"/>
          </p:cNvSpPr>
          <p:nvPr>
            <p:ph type="body" sz="quarter" idx="10"/>
          </p:nvPr>
        </p:nvSpPr>
        <p:spPr>
          <a:xfrm>
            <a:off x="619125" y="1210826"/>
            <a:ext cx="7905750" cy="4818185"/>
          </a:xfrm>
        </p:spPr>
        <p:txBody>
          <a:bodyPr vert="horz" lIns="91440" tIns="45720" rIns="91440" bIns="45720" rtlCol="0" anchor="t">
            <a:noAutofit/>
          </a:bodyPr>
          <a:lstStyle/>
          <a:p>
            <a:pPr lvl="0"/>
            <a:r>
              <a:rPr lang="en-US" sz="2800" dirty="0" smtClean="0">
                <a:solidFill>
                  <a:srgbClr val="000000"/>
                </a:solidFill>
              </a:rPr>
              <a:t>In general, six sectors for emissions:</a:t>
            </a:r>
          </a:p>
          <a:p>
            <a:pPr marL="914400" lvl="1" indent="-457200">
              <a:buFont typeface="+mj-lt"/>
              <a:buAutoNum type="arabicPeriod"/>
            </a:pPr>
            <a:r>
              <a:rPr lang="en-US" sz="2800" dirty="0" smtClean="0">
                <a:solidFill>
                  <a:srgbClr val="000000"/>
                </a:solidFill>
              </a:rPr>
              <a:t>Electrical </a:t>
            </a:r>
            <a:r>
              <a:rPr lang="en-US" sz="2800" dirty="0" smtClean="0">
                <a:solidFill>
                  <a:srgbClr val="000000"/>
                </a:solidFill>
              </a:rPr>
              <a:t>Generation</a:t>
            </a:r>
            <a:endParaRPr lang="en-US" sz="2800" dirty="0" smtClean="0">
              <a:solidFill>
                <a:srgbClr val="000000"/>
              </a:solidFill>
            </a:endParaRPr>
          </a:p>
          <a:p>
            <a:pPr marL="914400" lvl="1" indent="-457200">
              <a:buFont typeface="+mj-lt"/>
              <a:buAutoNum type="arabicPeriod"/>
            </a:pPr>
            <a:r>
              <a:rPr lang="en-US" sz="2800" dirty="0" smtClean="0">
                <a:solidFill>
                  <a:srgbClr val="000000"/>
                </a:solidFill>
              </a:rPr>
              <a:t>Building Energy </a:t>
            </a:r>
            <a:r>
              <a:rPr lang="en-US" sz="2800" dirty="0" smtClean="0">
                <a:solidFill>
                  <a:srgbClr val="000000"/>
                </a:solidFill>
              </a:rPr>
              <a:t>Use</a:t>
            </a:r>
            <a:endParaRPr lang="en-US" sz="2800" dirty="0" smtClean="0">
              <a:solidFill>
                <a:srgbClr val="000000"/>
              </a:solidFill>
            </a:endParaRPr>
          </a:p>
          <a:p>
            <a:pPr marL="914400" lvl="1" indent="-457200">
              <a:buFont typeface="+mj-lt"/>
              <a:buAutoNum type="arabicPeriod"/>
            </a:pPr>
            <a:r>
              <a:rPr lang="en-US" sz="2800" dirty="0" smtClean="0">
                <a:solidFill>
                  <a:srgbClr val="000000"/>
                </a:solidFill>
              </a:rPr>
              <a:t>Transportation</a:t>
            </a:r>
            <a:endParaRPr lang="en-US" sz="2800" dirty="0" smtClean="0">
              <a:solidFill>
                <a:srgbClr val="000000"/>
              </a:solidFill>
            </a:endParaRPr>
          </a:p>
          <a:p>
            <a:pPr marL="914400" lvl="1" indent="-457200">
              <a:buFont typeface="+mj-lt"/>
              <a:buAutoNum type="arabicPeriod"/>
            </a:pPr>
            <a:r>
              <a:rPr lang="en-US" sz="2800" dirty="0" smtClean="0">
                <a:solidFill>
                  <a:srgbClr val="000000"/>
                </a:solidFill>
              </a:rPr>
              <a:t>Industry</a:t>
            </a:r>
            <a:endParaRPr lang="en-US" sz="2800" dirty="0" smtClean="0">
              <a:solidFill>
                <a:srgbClr val="000000"/>
              </a:solidFill>
            </a:endParaRPr>
          </a:p>
          <a:p>
            <a:pPr marL="914400" lvl="1" indent="-457200">
              <a:buFont typeface="+mj-lt"/>
              <a:buAutoNum type="arabicPeriod"/>
            </a:pPr>
            <a:r>
              <a:rPr lang="en-US" sz="2800" dirty="0" smtClean="0">
                <a:solidFill>
                  <a:srgbClr val="000000"/>
                </a:solidFill>
              </a:rPr>
              <a:t>Agriculture and Land </a:t>
            </a:r>
            <a:r>
              <a:rPr lang="en-US" sz="2800" dirty="0" smtClean="0">
                <a:solidFill>
                  <a:srgbClr val="000000"/>
                </a:solidFill>
              </a:rPr>
              <a:t>Use</a:t>
            </a:r>
            <a:endParaRPr lang="en-US" sz="2800" dirty="0" smtClean="0">
              <a:solidFill>
                <a:srgbClr val="000000"/>
              </a:solidFill>
            </a:endParaRPr>
          </a:p>
          <a:p>
            <a:pPr marL="914400" lvl="1" indent="-457200">
              <a:buFont typeface="+mj-lt"/>
              <a:buAutoNum type="arabicPeriod"/>
            </a:pPr>
            <a:r>
              <a:rPr lang="en-US" sz="2800" dirty="0" smtClean="0">
                <a:solidFill>
                  <a:srgbClr val="000000"/>
                </a:solidFill>
              </a:rPr>
              <a:t>Waste and Materials Management</a:t>
            </a:r>
            <a:endParaRPr lang="en-US" sz="2800" dirty="0">
              <a:solidFill>
                <a:srgbClr val="000000"/>
              </a:solidFill>
            </a:endParaRPr>
          </a:p>
        </p:txBody>
      </p:sp>
    </p:spTree>
    <p:extLst>
      <p:ext uri="{BB962C8B-B14F-4D97-AF65-F5344CB8AC3E}">
        <p14:creationId xmlns:p14="http://schemas.microsoft.com/office/powerpoint/2010/main" val="25284251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914400"/>
          </a:xfrm>
          <a:solidFill>
            <a:schemeClr val="tx1"/>
          </a:solidFill>
        </p:spPr>
        <p:txBody>
          <a:bodyPr/>
          <a:lstStyle/>
          <a:p>
            <a:pPr algn="ctr"/>
            <a:r>
              <a:rPr lang="en-US" sz="3200" dirty="0" smtClean="0">
                <a:solidFill>
                  <a:schemeClr val="bg1"/>
                </a:solidFill>
              </a:rPr>
              <a:t>Electrical Generation</a:t>
            </a:r>
            <a:endParaRPr lang="en-US" sz="3200" dirty="0">
              <a:solidFill>
                <a:schemeClr val="bg1"/>
              </a:solidFill>
            </a:endParaRPr>
          </a:p>
        </p:txBody>
      </p:sp>
      <p:sp>
        <p:nvSpPr>
          <p:cNvPr id="5" name="Content Placeholder 2"/>
          <p:cNvSpPr>
            <a:spLocks noGrp="1"/>
          </p:cNvSpPr>
          <p:nvPr>
            <p:ph type="body" sz="quarter" idx="10"/>
          </p:nvPr>
        </p:nvSpPr>
        <p:spPr>
          <a:xfrm>
            <a:off x="619125" y="1559169"/>
            <a:ext cx="7905750" cy="4818185"/>
          </a:xfrm>
        </p:spPr>
        <p:txBody>
          <a:bodyPr vert="horz" lIns="91440" tIns="45720" rIns="91440" bIns="45720" rtlCol="0" anchor="t">
            <a:noAutofit/>
          </a:bodyPr>
          <a:lstStyle/>
          <a:p>
            <a:pPr lvl="0"/>
            <a:r>
              <a:rPr lang="en-US" sz="2800" dirty="0" smtClean="0">
                <a:solidFill>
                  <a:srgbClr val="000000"/>
                </a:solidFill>
              </a:rPr>
              <a:t>How we generate the electricity we use.</a:t>
            </a:r>
          </a:p>
          <a:p>
            <a:pPr lvl="0"/>
            <a:endParaRPr lang="en-US" sz="2800" dirty="0">
              <a:solidFill>
                <a:srgbClr val="000000"/>
              </a:solidFill>
            </a:endParaRPr>
          </a:p>
          <a:p>
            <a:pPr lvl="0"/>
            <a:r>
              <a:rPr lang="en-US" sz="2800" dirty="0" smtClean="0">
                <a:solidFill>
                  <a:srgbClr val="000000"/>
                </a:solidFill>
              </a:rPr>
              <a:t>Examples of projects or mitigation measures</a:t>
            </a:r>
          </a:p>
          <a:p>
            <a:pPr lvl="1"/>
            <a:r>
              <a:rPr lang="en-US" sz="2800" dirty="0" smtClean="0">
                <a:solidFill>
                  <a:srgbClr val="000000"/>
                </a:solidFill>
              </a:rPr>
              <a:t>Increase renewable electricity generation</a:t>
            </a:r>
          </a:p>
          <a:p>
            <a:pPr lvl="1"/>
            <a:r>
              <a:rPr lang="en-US" sz="2800" dirty="0" smtClean="0">
                <a:solidFill>
                  <a:srgbClr val="000000"/>
                </a:solidFill>
              </a:rPr>
              <a:t>Increase non-carbon electricity generation</a:t>
            </a:r>
          </a:p>
          <a:p>
            <a:pPr lvl="1"/>
            <a:r>
              <a:rPr lang="en-US" sz="2800" dirty="0" smtClean="0">
                <a:solidFill>
                  <a:srgbClr val="000000"/>
                </a:solidFill>
              </a:rPr>
              <a:t>Increase energy storage capacity</a:t>
            </a:r>
          </a:p>
          <a:p>
            <a:pPr lvl="1"/>
            <a:r>
              <a:rPr lang="en-US" sz="2800" dirty="0" smtClean="0">
                <a:solidFill>
                  <a:srgbClr val="000000"/>
                </a:solidFill>
              </a:rPr>
              <a:t>Co-firing at fossil fuel power plants with lower-carbon fuels </a:t>
            </a:r>
          </a:p>
        </p:txBody>
      </p:sp>
    </p:spTree>
    <p:extLst>
      <p:ext uri="{BB962C8B-B14F-4D97-AF65-F5344CB8AC3E}">
        <p14:creationId xmlns:p14="http://schemas.microsoft.com/office/powerpoint/2010/main" val="14293500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914400"/>
          </a:xfrm>
          <a:solidFill>
            <a:schemeClr val="tx1"/>
          </a:solidFill>
        </p:spPr>
        <p:txBody>
          <a:bodyPr/>
          <a:lstStyle/>
          <a:p>
            <a:pPr algn="ctr"/>
            <a:r>
              <a:rPr lang="en-US" sz="3200" dirty="0" smtClean="0">
                <a:solidFill>
                  <a:schemeClr val="bg1"/>
                </a:solidFill>
              </a:rPr>
              <a:t>Building Energy Use</a:t>
            </a:r>
            <a:endParaRPr lang="en-US" sz="3200" dirty="0">
              <a:solidFill>
                <a:schemeClr val="bg1"/>
              </a:solidFill>
            </a:endParaRPr>
          </a:p>
        </p:txBody>
      </p:sp>
      <p:sp>
        <p:nvSpPr>
          <p:cNvPr id="5" name="Content Placeholder 2"/>
          <p:cNvSpPr>
            <a:spLocks noGrp="1"/>
          </p:cNvSpPr>
          <p:nvPr>
            <p:ph type="body" sz="quarter" idx="10"/>
          </p:nvPr>
        </p:nvSpPr>
        <p:spPr>
          <a:xfrm>
            <a:off x="619125" y="1559169"/>
            <a:ext cx="7905750" cy="4818185"/>
          </a:xfrm>
        </p:spPr>
        <p:txBody>
          <a:bodyPr vert="horz" lIns="91440" tIns="45720" rIns="91440" bIns="45720" rtlCol="0" anchor="t">
            <a:noAutofit/>
          </a:bodyPr>
          <a:lstStyle/>
          <a:p>
            <a:pPr lvl="0"/>
            <a:r>
              <a:rPr lang="en-US" sz="2800" dirty="0" smtClean="0">
                <a:solidFill>
                  <a:srgbClr val="000000"/>
                </a:solidFill>
              </a:rPr>
              <a:t>How we use electricity at work and home.</a:t>
            </a:r>
          </a:p>
          <a:p>
            <a:pPr lvl="0"/>
            <a:endParaRPr lang="en-US" sz="2800" dirty="0">
              <a:solidFill>
                <a:srgbClr val="000000"/>
              </a:solidFill>
            </a:endParaRPr>
          </a:p>
          <a:p>
            <a:pPr lvl="0"/>
            <a:r>
              <a:rPr lang="en-US" sz="2800" dirty="0" smtClean="0">
                <a:solidFill>
                  <a:srgbClr val="000000"/>
                </a:solidFill>
              </a:rPr>
              <a:t>Examples</a:t>
            </a:r>
          </a:p>
          <a:p>
            <a:pPr lvl="1"/>
            <a:r>
              <a:rPr lang="en-US" sz="2800" dirty="0" smtClean="0">
                <a:solidFill>
                  <a:srgbClr val="000000"/>
                </a:solidFill>
              </a:rPr>
              <a:t>Building weatherization (insulation, windows, doors, etc.) </a:t>
            </a:r>
          </a:p>
          <a:p>
            <a:pPr lvl="1"/>
            <a:r>
              <a:rPr lang="en-US" sz="2800" dirty="0" smtClean="0">
                <a:solidFill>
                  <a:srgbClr val="000000"/>
                </a:solidFill>
              </a:rPr>
              <a:t>Upgrade to energy efficient appliances</a:t>
            </a:r>
          </a:p>
          <a:p>
            <a:pPr lvl="1"/>
            <a:endParaRPr lang="en-US" sz="2800" dirty="0" smtClean="0">
              <a:solidFill>
                <a:srgbClr val="000000"/>
              </a:solidFill>
            </a:endParaRPr>
          </a:p>
        </p:txBody>
      </p:sp>
    </p:spTree>
    <p:extLst>
      <p:ext uri="{BB962C8B-B14F-4D97-AF65-F5344CB8AC3E}">
        <p14:creationId xmlns:p14="http://schemas.microsoft.com/office/powerpoint/2010/main" val="31117533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DNR Presentation">
      <a:dk1>
        <a:srgbClr val="2E799E"/>
      </a:dk1>
      <a:lt1>
        <a:sysClr val="window" lastClr="FFFFFF"/>
      </a:lt1>
      <a:dk2>
        <a:srgbClr val="609941"/>
      </a:dk2>
      <a:lt2>
        <a:srgbClr val="E7E6E6"/>
      </a:lt2>
      <a:accent1>
        <a:srgbClr val="8C5630"/>
      </a:accent1>
      <a:accent2>
        <a:srgbClr val="000000"/>
      </a:accent2>
      <a:accent3>
        <a:srgbClr val="7F7F7F"/>
      </a:accent3>
      <a:accent4>
        <a:srgbClr val="FFC000"/>
      </a:accent4>
      <a:accent5>
        <a:srgbClr val="4472C4"/>
      </a:accent5>
      <a:accent6>
        <a:srgbClr val="70AD47"/>
      </a:accent6>
      <a:hlink>
        <a:srgbClr val="0563C1"/>
      </a:hlink>
      <a:folHlink>
        <a:srgbClr val="954F72"/>
      </a:folHlink>
    </a:clrScheme>
    <a:fontScheme name="DNR Fonts">
      <a:majorFont>
        <a:latin typeface="Tw Cen MT"/>
        <a:ea typeface=""/>
        <a:cs typeface=""/>
      </a:majorFont>
      <a:minorFont>
        <a:latin typeface="Cambri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12465</TotalTime>
  <Words>2763</Words>
  <Application>Microsoft Office PowerPoint</Application>
  <PresentationFormat>On-screen Show (4:3)</PresentationFormat>
  <Paragraphs>235</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Cambria</vt:lpstr>
      <vt:lpstr>Tw Cen MT</vt:lpstr>
      <vt:lpstr>Office Theme</vt:lpstr>
      <vt:lpstr>PowerPoint Presentation</vt:lpstr>
      <vt:lpstr>Overview</vt:lpstr>
      <vt:lpstr>What is the Climate Pollution Reduction Grant?</vt:lpstr>
      <vt:lpstr>Missouri’s CPRG Planning</vt:lpstr>
      <vt:lpstr>EPA’s CPRG Implementation</vt:lpstr>
      <vt:lpstr>Overview</vt:lpstr>
      <vt:lpstr>Greenhouse Gas Emission Sectors</vt:lpstr>
      <vt:lpstr>Electrical Generation</vt:lpstr>
      <vt:lpstr>Building Energy Use</vt:lpstr>
      <vt:lpstr>Transportation</vt:lpstr>
      <vt:lpstr>Industry</vt:lpstr>
      <vt:lpstr>Agriculture and Land Use</vt:lpstr>
      <vt:lpstr>Waste and Materials Management</vt:lpstr>
      <vt:lpstr>Overview</vt:lpstr>
      <vt:lpstr>Project Idea Submission Form</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Joy Johnson</dc:creator>
  <cp:lastModifiedBy>Bungart, Renee</cp:lastModifiedBy>
  <cp:revision>1349</cp:revision>
  <dcterms:created xsi:type="dcterms:W3CDTF">2020-12-11T19:09:37Z</dcterms:created>
  <dcterms:modified xsi:type="dcterms:W3CDTF">2023-10-03T12:28:29Z</dcterms:modified>
</cp:coreProperties>
</file>