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59" r:id="rId1"/>
  </p:sldMasterIdLst>
  <p:notesMasterIdLst>
    <p:notesMasterId r:id="rId20"/>
  </p:notesMasterIdLst>
  <p:sldIdLst>
    <p:sldId id="301" r:id="rId2"/>
    <p:sldId id="322" r:id="rId3"/>
    <p:sldId id="435" r:id="rId4"/>
    <p:sldId id="441" r:id="rId5"/>
    <p:sldId id="459" r:id="rId6"/>
    <p:sldId id="466" r:id="rId7"/>
    <p:sldId id="460" r:id="rId8"/>
    <p:sldId id="461" r:id="rId9"/>
    <p:sldId id="462" r:id="rId10"/>
    <p:sldId id="464" r:id="rId11"/>
    <p:sldId id="463" r:id="rId12"/>
    <p:sldId id="442" r:id="rId13"/>
    <p:sldId id="443" r:id="rId14"/>
    <p:sldId id="444" r:id="rId15"/>
    <p:sldId id="445" r:id="rId16"/>
    <p:sldId id="467" r:id="rId17"/>
    <p:sldId id="451" r:id="rId18"/>
    <p:sldId id="356"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Kyra Moore" initials="KM" lastIdx="2" clrIdx="6">
    <p:extLst>
      <p:ext uri="{19B8F6BF-5375-455C-9EA6-DF929625EA0E}">
        <p15:presenceInfo xmlns:p15="http://schemas.microsoft.com/office/powerpoint/2012/main" userId="Kyra Moore" providerId="None"/>
      </p:ext>
    </p:extLst>
  </p:cmAuthor>
  <p:cmAuthor id="1" name="Alicia" initials="A" lastIdx="5" clrIdx="0">
    <p:extLst>
      <p:ext uri="{19B8F6BF-5375-455C-9EA6-DF929625EA0E}">
        <p15:presenceInfo xmlns:p15="http://schemas.microsoft.com/office/powerpoint/2012/main" userId="3ed60a700b052272" providerId="Windows Live"/>
      </p:ext>
    </p:extLst>
  </p:cmAuthor>
  <p:cmAuthor id="8" name="Fitzgibbons, Wesley" initials="FW" lastIdx="1" clrIdx="7">
    <p:extLst>
      <p:ext uri="{19B8F6BF-5375-455C-9EA6-DF929625EA0E}">
        <p15:presenceInfo xmlns:p15="http://schemas.microsoft.com/office/powerpoint/2012/main" userId="S-1-5-21-294100216-1067707973-1062603155-243768" providerId="AD"/>
      </p:ext>
    </p:extLst>
  </p:cmAuthor>
  <p:cmAuthor id="2" name="Emily Wilbur" initials="EW" lastIdx="13" clrIdx="1">
    <p:extLst>
      <p:ext uri="{19B8F6BF-5375-455C-9EA6-DF929625EA0E}">
        <p15:presenceInfo xmlns:p15="http://schemas.microsoft.com/office/powerpoint/2012/main" userId="85aa110d208db484" providerId="Windows Live"/>
      </p:ext>
    </p:extLst>
  </p:cmAuthor>
  <p:cmAuthor id="9" name="Nicole Weidenbenner" initials="NW" lastIdx="4" clrIdx="8">
    <p:extLst>
      <p:ext uri="{19B8F6BF-5375-455C-9EA6-DF929625EA0E}">
        <p15:presenceInfo xmlns:p15="http://schemas.microsoft.com/office/powerpoint/2012/main" userId="Nicole Weidenbenner" providerId="None"/>
      </p:ext>
    </p:extLst>
  </p:cmAuthor>
  <p:cmAuthor id="3" name="Darcy Bybee" initials="DB" lastIdx="30" clrIdx="2">
    <p:extLst>
      <p:ext uri="{19B8F6BF-5375-455C-9EA6-DF929625EA0E}">
        <p15:presenceInfo xmlns:p15="http://schemas.microsoft.com/office/powerpoint/2012/main" userId="293970f254e57808" providerId="Windows Live"/>
      </p:ext>
    </p:extLst>
  </p:cmAuthor>
  <p:cmAuthor id="4" name="Wilbur, Emily" initials="WE" lastIdx="9" clrIdx="3">
    <p:extLst>
      <p:ext uri="{19B8F6BF-5375-455C-9EA6-DF929625EA0E}">
        <p15:presenceInfo xmlns:p15="http://schemas.microsoft.com/office/powerpoint/2012/main" userId="S-1-5-21-294100216-1067707973-1062603155-37389" providerId="AD"/>
      </p:ext>
    </p:extLst>
  </p:cmAuthor>
  <p:cmAuthor id="5" name="Johnson, Joy" initials="JJ" lastIdx="41" clrIdx="4">
    <p:extLst>
      <p:ext uri="{19B8F6BF-5375-455C-9EA6-DF929625EA0E}">
        <p15:presenceInfo xmlns:p15="http://schemas.microsoft.com/office/powerpoint/2012/main" userId="S-1-5-21-294100216-1067707973-1062603155-262057" providerId="AD"/>
      </p:ext>
    </p:extLst>
  </p:cmAuthor>
  <p:cmAuthor id="6" name="Bybee, Darcy" initials="BD" lastIdx="58" clrIdx="5">
    <p:extLst>
      <p:ext uri="{19B8F6BF-5375-455C-9EA6-DF929625EA0E}">
        <p15:presenceInfo xmlns:p15="http://schemas.microsoft.com/office/powerpoint/2012/main" userId="S-1-5-21-294100216-1067707973-1062603155-344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CD437"/>
    <a:srgbClr val="FFFFE5"/>
    <a:srgbClr val="FFFFCC"/>
    <a:srgbClr val="F1F8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746" autoAdjust="0"/>
    <p:restoredTop sz="61986" autoAdjust="0"/>
  </p:normalViewPr>
  <p:slideViewPr>
    <p:cSldViewPr snapToGrid="0">
      <p:cViewPr varScale="1">
        <p:scale>
          <a:sx n="69" d="100"/>
          <a:sy n="69" d="100"/>
        </p:scale>
        <p:origin x="1950" y="60"/>
      </p:cViewPr>
      <p:guideLst/>
    </p:cSldViewPr>
  </p:slideViewPr>
  <p:notesTextViewPr>
    <p:cViewPr>
      <p:scale>
        <a:sx n="1" d="1"/>
        <a:sy n="1" d="1"/>
      </p:scale>
      <p:origin x="0" y="0"/>
    </p:cViewPr>
  </p:notesTextViewPr>
  <p:sorterViewPr>
    <p:cViewPr>
      <p:scale>
        <a:sx n="130" d="100"/>
        <a:sy n="13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C72EA0-A734-8B47-B93B-77F0172B2C70}" type="datetimeFigureOut">
              <a:rPr lang="en-US" smtClean="0"/>
              <a:t>10/3/2023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54D173-63B1-7E45-B6F9-31F3277075C0}" type="slidenum">
              <a:rPr lang="en-US" smtClean="0"/>
              <a:t>‹#›</a:t>
            </a:fld>
            <a:endParaRPr lang="en-US"/>
          </a:p>
        </p:txBody>
      </p:sp>
    </p:spTree>
    <p:extLst>
      <p:ext uri="{BB962C8B-B14F-4D97-AF65-F5344CB8AC3E}">
        <p14:creationId xmlns:p14="http://schemas.microsoft.com/office/powerpoint/2010/main" val="40412999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baseline="0" dirty="0" smtClean="0"/>
              <a:t>Welcome and introduction.</a:t>
            </a:r>
          </a:p>
          <a:p>
            <a:endParaRPr lang="en-US" altLang="en-US" baseline="0" dirty="0" smtClean="0"/>
          </a:p>
          <a:p>
            <a:r>
              <a:rPr lang="en-US" altLang="en-US" baseline="0" dirty="0" smtClean="0"/>
              <a:t>NOTE: </a:t>
            </a:r>
          </a:p>
          <a:p>
            <a:r>
              <a:rPr lang="en-US" altLang="en-US" baseline="0" dirty="0" smtClean="0"/>
              <a:t>You can add your organization’s logo here.</a:t>
            </a:r>
          </a:p>
          <a:p>
            <a:endParaRPr lang="en-US" altLang="en-US" baseline="0" dirty="0" smtClean="0"/>
          </a:p>
          <a:p>
            <a:r>
              <a:rPr lang="en-US" altLang="en-US" baseline="0" dirty="0" smtClean="0"/>
              <a:t>These slide notes are included to help you as you present this information. In many cases more information than is necessary will be included in the slide notes, feel free to paraphrase as necessary.</a:t>
            </a:r>
          </a:p>
        </p:txBody>
      </p:sp>
      <p:sp>
        <p:nvSpPr>
          <p:cNvPr id="92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64676" indent="-294106" eaLnBrk="0" hangingPunct="0">
              <a:spcBef>
                <a:spcPct val="30000"/>
              </a:spcBef>
              <a:defRPr sz="1200">
                <a:solidFill>
                  <a:schemeClr val="tx1"/>
                </a:solidFill>
                <a:latin typeface="Calibri" pitchFamily="34" charset="0"/>
              </a:defRPr>
            </a:lvl2pPr>
            <a:lvl3pPr marL="1176425" indent="-235285" eaLnBrk="0" hangingPunct="0">
              <a:spcBef>
                <a:spcPct val="30000"/>
              </a:spcBef>
              <a:defRPr sz="1200">
                <a:solidFill>
                  <a:schemeClr val="tx1"/>
                </a:solidFill>
                <a:latin typeface="Calibri" pitchFamily="34" charset="0"/>
              </a:defRPr>
            </a:lvl3pPr>
            <a:lvl4pPr marL="1646994" indent="-235285" eaLnBrk="0" hangingPunct="0">
              <a:spcBef>
                <a:spcPct val="30000"/>
              </a:spcBef>
              <a:defRPr sz="1200">
                <a:solidFill>
                  <a:schemeClr val="tx1"/>
                </a:solidFill>
                <a:latin typeface="Calibri" pitchFamily="34" charset="0"/>
              </a:defRPr>
            </a:lvl4pPr>
            <a:lvl5pPr marL="2117566" indent="-235285" eaLnBrk="0" hangingPunct="0">
              <a:spcBef>
                <a:spcPct val="30000"/>
              </a:spcBef>
              <a:defRPr sz="1200">
                <a:solidFill>
                  <a:schemeClr val="tx1"/>
                </a:solidFill>
                <a:latin typeface="Calibri" pitchFamily="34" charset="0"/>
              </a:defRPr>
            </a:lvl5pPr>
            <a:lvl6pPr marL="2588135" indent="-235285" eaLnBrk="0" fontAlgn="base" hangingPunct="0">
              <a:spcBef>
                <a:spcPct val="30000"/>
              </a:spcBef>
              <a:spcAft>
                <a:spcPct val="0"/>
              </a:spcAft>
              <a:defRPr sz="1200">
                <a:solidFill>
                  <a:schemeClr val="tx1"/>
                </a:solidFill>
                <a:latin typeface="Calibri" pitchFamily="34" charset="0"/>
              </a:defRPr>
            </a:lvl6pPr>
            <a:lvl7pPr marL="3058704" indent="-235285" eaLnBrk="0" fontAlgn="base" hangingPunct="0">
              <a:spcBef>
                <a:spcPct val="30000"/>
              </a:spcBef>
              <a:spcAft>
                <a:spcPct val="0"/>
              </a:spcAft>
              <a:defRPr sz="1200">
                <a:solidFill>
                  <a:schemeClr val="tx1"/>
                </a:solidFill>
                <a:latin typeface="Calibri" pitchFamily="34" charset="0"/>
              </a:defRPr>
            </a:lvl7pPr>
            <a:lvl8pPr marL="3529275" indent="-235285" eaLnBrk="0" fontAlgn="base" hangingPunct="0">
              <a:spcBef>
                <a:spcPct val="30000"/>
              </a:spcBef>
              <a:spcAft>
                <a:spcPct val="0"/>
              </a:spcAft>
              <a:defRPr sz="1200">
                <a:solidFill>
                  <a:schemeClr val="tx1"/>
                </a:solidFill>
                <a:latin typeface="Calibri" pitchFamily="34" charset="0"/>
              </a:defRPr>
            </a:lvl8pPr>
            <a:lvl9pPr marL="3999844" indent="-235285"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16AAB766-8769-4425-80C9-CCB4311020FA}" type="slidenum">
              <a:rPr lang="en-US" altLang="en-US" smtClean="0">
                <a:latin typeface="Arial" charset="0"/>
              </a:rPr>
              <a:pPr eaLnBrk="1" hangingPunct="1">
                <a:spcBef>
                  <a:spcPct val="0"/>
                </a:spcBef>
              </a:pPr>
              <a:t>1</a:t>
            </a:fld>
            <a:endParaRPr lang="en-US" altLang="en-US">
              <a:latin typeface="Arial" charset="0"/>
            </a:endParaRPr>
          </a:p>
        </p:txBody>
      </p:sp>
    </p:spTree>
    <p:extLst>
      <p:ext uri="{BB962C8B-B14F-4D97-AF65-F5344CB8AC3E}">
        <p14:creationId xmlns:p14="http://schemas.microsoft.com/office/powerpoint/2010/main" val="21892280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presentation</a:t>
            </a:r>
            <a:r>
              <a:rPr lang="en-US" baseline="0" dirty="0" smtClean="0"/>
              <a:t> is not going to go into detail about what kind of projects can reduce greenhouse gas emissions, but this slide has a brief overview of some examples. The “Sector Detail Workshop” presentation that was provided alongside this presentation goes into more detail for all of these sectors.</a:t>
            </a:r>
          </a:p>
          <a:p>
            <a:endParaRPr lang="en-US" baseline="0" dirty="0" smtClean="0"/>
          </a:p>
          <a:p>
            <a:pPr marL="171450" indent="-171450">
              <a:buFont typeface="Arial" panose="020B0604020202020204" pitchFamily="34" charset="0"/>
              <a:buChar char="•"/>
            </a:pPr>
            <a:r>
              <a:rPr lang="en-US" baseline="0" dirty="0" smtClean="0"/>
              <a:t>Electric vehicles do not directly emit greenhouse gases, and even when powered by fossil fuel power plants have a lower effect than a fossil fuel vehicle. Other no-carbon and low-carbon fuels such as hydrogen can also be a way to reduce greenhouse gas emissions in the transportation sector. </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Better insulation in buildings and more energy efficient appliances (water heating, lights, HVAC, etc) uses less electricity, which reduces greenhouse gas emissions from power generation.</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Organic materials such as food waste decompose in landfills which contribute to methane emissions. If these organic materials are instead routed to an industrial composting facility or a type of facility called an anaerobic digester; these landfill emissions can be avoided and used for other purposes.</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Upgrades to industrial and manufacturing facilities can be used to capture greenhouse gases before they enter the atmosphere or avoid them completely.</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Plants take in carbon dioxide from the air and use it to grow, planting new forests or restoring old ones is a way to directly capture and store carbon. This is called “afforestation”.</a:t>
            </a:r>
          </a:p>
        </p:txBody>
      </p:sp>
      <p:sp>
        <p:nvSpPr>
          <p:cNvPr id="4" name="Slide Number Placeholder 3"/>
          <p:cNvSpPr>
            <a:spLocks noGrp="1"/>
          </p:cNvSpPr>
          <p:nvPr>
            <p:ph type="sldNum" sz="quarter" idx="10"/>
          </p:nvPr>
        </p:nvSpPr>
        <p:spPr/>
        <p:txBody>
          <a:bodyPr/>
          <a:lstStyle/>
          <a:p>
            <a:fld id="{DA54D173-63B1-7E45-B6F9-31F3277075C0}" type="slidenum">
              <a:rPr lang="en-US" smtClean="0"/>
              <a:t>10</a:t>
            </a:fld>
            <a:endParaRPr lang="en-US"/>
          </a:p>
        </p:txBody>
      </p:sp>
    </p:spTree>
    <p:extLst>
      <p:ext uri="{BB962C8B-B14F-4D97-AF65-F5344CB8AC3E}">
        <p14:creationId xmlns:p14="http://schemas.microsoft.com/office/powerpoint/2010/main" val="15541308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next section discusses what the State’s planning</a:t>
            </a:r>
            <a:r>
              <a:rPr lang="en-US" baseline="0" dirty="0" smtClean="0"/>
              <a:t> efforts will look like.</a:t>
            </a:r>
            <a:endParaRPr lang="en-US" dirty="0"/>
          </a:p>
        </p:txBody>
      </p:sp>
      <p:sp>
        <p:nvSpPr>
          <p:cNvPr id="4" name="Slide Number Placeholder 3"/>
          <p:cNvSpPr>
            <a:spLocks noGrp="1"/>
          </p:cNvSpPr>
          <p:nvPr>
            <p:ph type="sldNum" sz="quarter" idx="10"/>
          </p:nvPr>
        </p:nvSpPr>
        <p:spPr/>
        <p:txBody>
          <a:bodyPr/>
          <a:lstStyle/>
          <a:p>
            <a:fld id="{DA54D173-63B1-7E45-B6F9-31F3277075C0}" type="slidenum">
              <a:rPr lang="en-US" smtClean="0"/>
              <a:t>11</a:t>
            </a:fld>
            <a:endParaRPr lang="en-US"/>
          </a:p>
        </p:txBody>
      </p:sp>
    </p:spTree>
    <p:extLst>
      <p:ext uri="{BB962C8B-B14F-4D97-AF65-F5344CB8AC3E}">
        <p14:creationId xmlns:p14="http://schemas.microsoft.com/office/powerpoint/2010/main" val="6658398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a:t>
            </a:r>
            <a:r>
              <a:rPr lang="en-US" baseline="0" dirty="0" smtClean="0"/>
              <a:t> the planning portion of the CPRG the state must develop three documents and submit them to EPA:</a:t>
            </a:r>
          </a:p>
          <a:p>
            <a:pPr marL="228600" indent="-228600">
              <a:buAutoNum type="arabicPeriod"/>
            </a:pPr>
            <a:r>
              <a:rPr lang="en-US" baseline="0" dirty="0" smtClean="0"/>
              <a:t>A Priority Climate Action Plan (or PCAP) due March 1, 2024;</a:t>
            </a:r>
          </a:p>
          <a:p>
            <a:pPr marL="228600" indent="-228600">
              <a:buAutoNum type="arabicPeriod"/>
            </a:pPr>
            <a:r>
              <a:rPr lang="en-US" baseline="0" dirty="0" smtClean="0"/>
              <a:t>A Comprehensive Climate Action Plan (or CCAP) due in summer of 2025; and</a:t>
            </a:r>
          </a:p>
          <a:p>
            <a:pPr marL="228600" indent="-228600">
              <a:buAutoNum type="arabicPeriod"/>
            </a:pPr>
            <a:r>
              <a:rPr lang="en-US" baseline="0" dirty="0" smtClean="0"/>
              <a:t>A Status Report, due at the end of the 4-year grant period</a:t>
            </a:r>
          </a:p>
          <a:p>
            <a:pPr marL="228600" indent="-228600">
              <a:buAutoNum type="arabicPeriod"/>
            </a:pPr>
            <a:endParaRPr lang="en-US" baseline="0" dirty="0" smtClean="0"/>
          </a:p>
          <a:p>
            <a:pPr marL="0" indent="0">
              <a:buNone/>
            </a:pPr>
            <a:r>
              <a:rPr lang="en-US" baseline="0" dirty="0" smtClean="0"/>
              <a:t>The Department is currently focused on the PCAP development and a brief timeline is given on this slide. A more detailed timeline is given in the Department’s grant workplan, available on our website: https://dnr.mo.gov/document-search/climate-pollution-reduction-grants-missouri-state-planning-grant-workplan</a:t>
            </a:r>
          </a:p>
          <a:p>
            <a:pPr marL="0" indent="0">
              <a:buNone/>
            </a:pPr>
            <a:endParaRPr lang="en-US" baseline="0" dirty="0" smtClean="0"/>
          </a:p>
          <a:p>
            <a:pPr marL="0" indent="0">
              <a:buNone/>
            </a:pPr>
            <a:r>
              <a:rPr lang="en-US" baseline="0" dirty="0" smtClean="0"/>
              <a:t>Currently, the Department is working to develop the various pieces of the Priority Climate Action Plan. We anticipate having a early draft plan ready in December for other interested Departments in the State to review; and we plan to post a version for the public to review in January. This public review will be informal, and we’ll take the public’s feedback and incorporate their suggestions before finalizing the plan and submitting it to EPA.</a:t>
            </a:r>
          </a:p>
        </p:txBody>
      </p:sp>
      <p:sp>
        <p:nvSpPr>
          <p:cNvPr id="4" name="Slide Number Placeholder 3"/>
          <p:cNvSpPr>
            <a:spLocks noGrp="1"/>
          </p:cNvSpPr>
          <p:nvPr>
            <p:ph type="sldNum" sz="quarter" idx="10"/>
          </p:nvPr>
        </p:nvSpPr>
        <p:spPr/>
        <p:txBody>
          <a:bodyPr/>
          <a:lstStyle/>
          <a:p>
            <a:fld id="{DA54D173-63B1-7E45-B6F9-31F3277075C0}" type="slidenum">
              <a:rPr lang="en-US" smtClean="0"/>
              <a:t>12</a:t>
            </a:fld>
            <a:endParaRPr lang="en-US"/>
          </a:p>
        </p:txBody>
      </p:sp>
    </p:spTree>
    <p:extLst>
      <p:ext uri="{BB962C8B-B14F-4D97-AF65-F5344CB8AC3E}">
        <p14:creationId xmlns:p14="http://schemas.microsoft.com/office/powerpoint/2010/main" val="22675530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Priority</a:t>
            </a:r>
            <a:r>
              <a:rPr lang="en-US" baseline="0" dirty="0" smtClean="0"/>
              <a:t> Climate Action Plan is allowed to focus on a specific sector (or multiple sectors) of emissions that are a priority for the state, and doesn’t need to cover all possible emissions reductions projects.</a:t>
            </a:r>
          </a:p>
          <a:p>
            <a:endParaRPr lang="en-US" baseline="0" dirty="0" smtClean="0"/>
          </a:p>
          <a:p>
            <a:r>
              <a:rPr lang="en-US" baseline="0" dirty="0" smtClean="0"/>
              <a:t>For Missouri’s plan, the Department is focusing on near-term projects that can be planned and implemented quickly as the priority. This means funding well-understood technologies and programs that are commercially available and won’t require years of research and development to get off the ground. We believe many of these projects are things that communities are already doing, or would want to do if they had a source of funding.</a:t>
            </a:r>
          </a:p>
          <a:p>
            <a:endParaRPr lang="en-US" baseline="0" dirty="0" smtClean="0"/>
          </a:p>
          <a:p>
            <a:r>
              <a:rPr lang="en-US" baseline="0" dirty="0" smtClean="0"/>
              <a:t>The Priority Climate Action Plan must include:</a:t>
            </a:r>
          </a:p>
          <a:p>
            <a:pPr marL="171450" indent="-171450">
              <a:buFont typeface="Arial" panose="020B0604020202020204" pitchFamily="34" charset="0"/>
              <a:buChar char="•"/>
            </a:pPr>
            <a:r>
              <a:rPr lang="en-US" baseline="0" dirty="0" smtClean="0"/>
              <a:t>A greenhouse gas inventory – This is an accounting of all the greenhouse gas emissions in the state. For the Priority plan, this inventory can be simplified and use EPA’s greenhouse gas emissions data.</a:t>
            </a:r>
          </a:p>
          <a:p>
            <a:pPr marL="171450" indent="-171450">
              <a:buFont typeface="Arial" panose="020B0604020202020204" pitchFamily="34" charset="0"/>
              <a:buChar char="•"/>
            </a:pPr>
            <a:r>
              <a:rPr lang="en-US" baseline="0" dirty="0" smtClean="0"/>
              <a:t>Quantified emissions reduction measures – A list of greenhouse gas reduction projects with estimations of how much they could reduce greenhouse gases. The projects on this list will be the only projects eligible for funding during the implementation phase, but the Department plans to define projects very broadly to cover as many communities that might want to implement them as possible.</a:t>
            </a:r>
          </a:p>
          <a:p>
            <a:pPr marL="171450" indent="-171450">
              <a:buFont typeface="Arial" panose="020B0604020202020204" pitchFamily="34" charset="0"/>
              <a:buChar char="•"/>
            </a:pPr>
            <a:r>
              <a:rPr lang="en-US" baseline="0" dirty="0" smtClean="0"/>
              <a:t>Low Income and Disadvantaged Community benefits analysis – This is a narrative section explaining the risks and benefits to low income, underserved, and disadvantaged communities. This is a part of the EPA’s Justice40 Initiative and is meant to direct funding and other benefits to communities that have historically been left out of these opportunities.</a:t>
            </a:r>
          </a:p>
          <a:p>
            <a:pPr marL="171450" indent="-171450">
              <a:buFont typeface="Arial" panose="020B0604020202020204" pitchFamily="34" charset="0"/>
              <a:buChar char="•"/>
            </a:pPr>
            <a:r>
              <a:rPr lang="en-US" baseline="0" dirty="0" smtClean="0"/>
              <a:t>Review of authority to implement – This section will describe the Department’s ability to implement the projects that are included in the PCAP. The Department does not have the authority to mandate any of these projects, and will focus on voluntary participation from communities and industry following normal grant procedures.</a:t>
            </a:r>
            <a:endParaRPr lang="en-US" dirty="0"/>
          </a:p>
        </p:txBody>
      </p:sp>
      <p:sp>
        <p:nvSpPr>
          <p:cNvPr id="4" name="Slide Number Placeholder 3"/>
          <p:cNvSpPr>
            <a:spLocks noGrp="1"/>
          </p:cNvSpPr>
          <p:nvPr>
            <p:ph type="sldNum" sz="quarter" idx="10"/>
          </p:nvPr>
        </p:nvSpPr>
        <p:spPr/>
        <p:txBody>
          <a:bodyPr/>
          <a:lstStyle/>
          <a:p>
            <a:fld id="{DA54D173-63B1-7E45-B6F9-31F3277075C0}" type="slidenum">
              <a:rPr lang="en-US" smtClean="0"/>
              <a:t>13</a:t>
            </a:fld>
            <a:endParaRPr lang="en-US"/>
          </a:p>
        </p:txBody>
      </p:sp>
    </p:spTree>
    <p:extLst>
      <p:ext uri="{BB962C8B-B14F-4D97-AF65-F5344CB8AC3E}">
        <p14:creationId xmlns:p14="http://schemas.microsoft.com/office/powerpoint/2010/main" val="32663258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Comprehensive</a:t>
            </a:r>
            <a:r>
              <a:rPr lang="en-US" baseline="0" dirty="0" smtClean="0"/>
              <a:t> Climate Action Plan (or CCAP) is due two years after the start of the State’s Planning grant (summer 2025) and must include all sectors and sources of greenhouse gas emissions.</a:t>
            </a:r>
          </a:p>
          <a:p>
            <a:endParaRPr lang="en-US" baseline="0" dirty="0" smtClean="0"/>
          </a:p>
          <a:p>
            <a:r>
              <a:rPr lang="en-US" baseline="0" dirty="0" smtClean="0"/>
              <a:t>The CCAP must include all of the same required parts of the PCAP, but expanded to cover all sources of emissions. Additionally, the CCAP must include:</a:t>
            </a:r>
          </a:p>
          <a:p>
            <a:pPr marL="171450" indent="-171450">
              <a:buFont typeface="Arial" panose="020B0604020202020204" pitchFamily="34" charset="0"/>
              <a:buChar char="•"/>
            </a:pPr>
            <a:r>
              <a:rPr lang="en-US" baseline="0" dirty="0" smtClean="0"/>
              <a:t>A workforce analysis and development strategy – This describes the current state of the workforce that will install, operate, and maintain the emissions reduction projects; as well as a strategy for developing the workforce where the current workforce is unable to meet the anticipated demand.</a:t>
            </a:r>
          </a:p>
          <a:p>
            <a:pPr marL="171450" indent="-171450">
              <a:buFont typeface="Arial" panose="020B0604020202020204" pitchFamily="34" charset="0"/>
              <a:buChar char="•"/>
            </a:pPr>
            <a:r>
              <a:rPr lang="en-US" baseline="0" dirty="0" smtClean="0"/>
              <a:t>Emissions projections and reductions targets – This is a prediction for what emissions will look like in the near future (2030) and further out (2050). The prediction will include several different scenarios such as “business as usual” where no CPRG Implementation funding is used, and other scenarios where different amounts of the emissions reduction projects are implemented.</a:t>
            </a:r>
          </a:p>
          <a:p>
            <a:pPr marL="171450" indent="-171450">
              <a:buFont typeface="Arial" panose="020B0604020202020204" pitchFamily="34" charset="0"/>
              <a:buChar char="•"/>
            </a:pPr>
            <a:r>
              <a:rPr lang="en-US" baseline="0" dirty="0" smtClean="0"/>
              <a:t>Benefits analysis – In addition to an analysis of the benefits to low-income and disadvantaged communities, the CCAP must include an analysis of the benefits to all communities in the state.</a:t>
            </a:r>
          </a:p>
          <a:p>
            <a:pPr marL="171450" indent="-171450">
              <a:buFont typeface="Arial" panose="020B0604020202020204" pitchFamily="34" charset="0"/>
              <a:buChar char="•"/>
            </a:pPr>
            <a:r>
              <a:rPr lang="en-US" baseline="0" dirty="0" smtClean="0"/>
              <a:t>Review of other available funding sources – The full scope of climate pollution projects is far beyond what CPRG alone can provide for. This section will investigate and describe other funding mechanisms and how they might be used for projects included in the PCAP and CCAP.</a:t>
            </a:r>
          </a:p>
        </p:txBody>
      </p:sp>
      <p:sp>
        <p:nvSpPr>
          <p:cNvPr id="4" name="Slide Number Placeholder 3"/>
          <p:cNvSpPr>
            <a:spLocks noGrp="1"/>
          </p:cNvSpPr>
          <p:nvPr>
            <p:ph type="sldNum" sz="quarter" idx="10"/>
          </p:nvPr>
        </p:nvSpPr>
        <p:spPr/>
        <p:txBody>
          <a:bodyPr/>
          <a:lstStyle/>
          <a:p>
            <a:fld id="{DA54D173-63B1-7E45-B6F9-31F3277075C0}" type="slidenum">
              <a:rPr lang="en-US" smtClean="0"/>
              <a:t>14</a:t>
            </a:fld>
            <a:endParaRPr lang="en-US"/>
          </a:p>
        </p:txBody>
      </p:sp>
    </p:spTree>
    <p:extLst>
      <p:ext uri="{BB962C8B-B14F-4D97-AF65-F5344CB8AC3E}">
        <p14:creationId xmlns:p14="http://schemas.microsoft.com/office/powerpoint/2010/main" val="19258419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Missouri’s main goal is to ensure any community can access implementation funding for emissions reduction projects that they want to do. Through this coordination effort with local governments, the Department also hopes to establish a robust network of agencies that can expand public engagement on this and other environmental topics.</a:t>
            </a:r>
          </a:p>
          <a:p>
            <a:endParaRPr lang="en-US" baseline="0" dirty="0" smtClean="0"/>
          </a:p>
          <a:p>
            <a:r>
              <a:rPr lang="en-US" dirty="0" smtClean="0"/>
              <a:t>Because St. Louis and Kansas City each have their own CPRG planning grant, the State’s plan will focus on other areas</a:t>
            </a:r>
            <a:r>
              <a:rPr lang="en-US" baseline="0" dirty="0" smtClean="0"/>
              <a:t>. Coordination with the agencies in St. Louis and Kansas City will be an important part of this to ensure that all three of the plans being developed in Missouri work well together.</a:t>
            </a:r>
          </a:p>
          <a:p>
            <a:endParaRPr lang="en-US" baseline="0" dirty="0" smtClean="0"/>
          </a:p>
          <a:p>
            <a:r>
              <a:rPr lang="en-US" baseline="0" dirty="0" smtClean="0"/>
              <a:t>Links to the St. Louis and Kansas City plan webpages can be found on the Department’s webpage.</a:t>
            </a:r>
          </a:p>
          <a:p>
            <a:endParaRPr lang="en-US" baseline="0" dirty="0" smtClean="0"/>
          </a:p>
          <a:p>
            <a:r>
              <a:rPr lang="en-US" baseline="0" dirty="0" smtClean="0"/>
              <a:t>As part of our planning efforts the Department also plans to offer subgrants to local governments so that they can develop project ideas and foster engagement in their own communities – such as with this presentation. The Department anticipates additional subgrant opportunities during CCAP development, and will release details once the PCAP has been finalized.</a:t>
            </a:r>
            <a:endParaRPr lang="en-US" dirty="0"/>
          </a:p>
        </p:txBody>
      </p:sp>
      <p:sp>
        <p:nvSpPr>
          <p:cNvPr id="4" name="Slide Number Placeholder 3"/>
          <p:cNvSpPr>
            <a:spLocks noGrp="1"/>
          </p:cNvSpPr>
          <p:nvPr>
            <p:ph type="sldNum" sz="quarter" idx="10"/>
          </p:nvPr>
        </p:nvSpPr>
        <p:spPr/>
        <p:txBody>
          <a:bodyPr/>
          <a:lstStyle/>
          <a:p>
            <a:fld id="{DA54D173-63B1-7E45-B6F9-31F3277075C0}" type="slidenum">
              <a:rPr lang="en-US" smtClean="0"/>
              <a:t>15</a:t>
            </a:fld>
            <a:endParaRPr lang="en-US"/>
          </a:p>
        </p:txBody>
      </p:sp>
    </p:spTree>
    <p:extLst>
      <p:ext uri="{BB962C8B-B14F-4D97-AF65-F5344CB8AC3E}">
        <p14:creationId xmlns:p14="http://schemas.microsoft.com/office/powerpoint/2010/main" val="13874244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goal of the idea submission</a:t>
            </a:r>
            <a:r>
              <a:rPr lang="en-US" baseline="0" dirty="0" smtClean="0"/>
              <a:t> form is that we can find out what the priorities are in Missouri communities. What projects do you want to see in your communities, and what barriers are there for project development?</a:t>
            </a:r>
          </a:p>
          <a:p>
            <a:endParaRPr lang="en-US" baseline="0" dirty="0" smtClean="0"/>
          </a:p>
          <a:p>
            <a:r>
              <a:rPr lang="en-US" baseline="0" dirty="0" smtClean="0"/>
              <a:t>The form has been provided along with these presentations for anyone to complete. We don’t need answers to every question right now, but it will be good to include as much information as possible when you submit it to us. The public is encouraged to visit our CPRG program webpage at the link provided and complete the form. </a:t>
            </a:r>
          </a:p>
          <a:p>
            <a:endParaRPr lang="en-US" baseline="0" dirty="0" smtClean="0"/>
          </a:p>
          <a:p>
            <a:r>
              <a:rPr lang="en-US" baseline="0" dirty="0" smtClean="0"/>
              <a:t>Our webpage also contains a </a:t>
            </a:r>
            <a:r>
              <a:rPr lang="en-US" baseline="0" smtClean="0"/>
              <a:t>community engagement survey </a:t>
            </a:r>
            <a:r>
              <a:rPr lang="en-US" baseline="0" dirty="0" smtClean="0"/>
              <a:t>for anyone to complete</a:t>
            </a:r>
            <a:r>
              <a:rPr lang="en-US" baseline="0" smtClean="0"/>
              <a:t>. </a:t>
            </a:r>
            <a:endParaRPr lang="en-US" baseline="0" dirty="0" smtClean="0"/>
          </a:p>
          <a:p>
            <a:endParaRPr lang="en-US" baseline="0" dirty="0" smtClean="0"/>
          </a:p>
          <a:p>
            <a:endParaRPr lang="en-US" baseline="0" dirty="0" smtClean="0"/>
          </a:p>
          <a:p>
            <a:r>
              <a:rPr lang="en-US" baseline="0" dirty="0" smtClean="0"/>
              <a:t>Because the eligibility of a project in the Implementation phase is dependent upon the project being included in the state’s climate action plan during the Planning phase, it’s very important that you tell us what projects you want to see in your community so we can be sure to include them in the State’s climate action plan. </a:t>
            </a:r>
          </a:p>
          <a:p>
            <a:endParaRPr lang="en-US" baseline="0" dirty="0" smtClean="0"/>
          </a:p>
          <a:p>
            <a:r>
              <a:rPr lang="en-US" baseline="0" dirty="0" smtClean="0"/>
              <a:t>It’s also important that we hear back from you as early as possible since the Implementation grant applications overlap in timing with PCAP development. </a:t>
            </a:r>
          </a:p>
        </p:txBody>
      </p:sp>
      <p:sp>
        <p:nvSpPr>
          <p:cNvPr id="4" name="Slide Number Placeholder 3"/>
          <p:cNvSpPr>
            <a:spLocks noGrp="1"/>
          </p:cNvSpPr>
          <p:nvPr>
            <p:ph type="sldNum" sz="quarter" idx="10"/>
          </p:nvPr>
        </p:nvSpPr>
        <p:spPr/>
        <p:txBody>
          <a:bodyPr/>
          <a:lstStyle/>
          <a:p>
            <a:fld id="{DA54D173-63B1-7E45-B6F9-31F3277075C0}" type="slidenum">
              <a:rPr lang="en-US" smtClean="0"/>
              <a:t>16</a:t>
            </a:fld>
            <a:endParaRPr lang="en-US"/>
          </a:p>
        </p:txBody>
      </p:sp>
    </p:spTree>
    <p:extLst>
      <p:ext uri="{BB962C8B-B14F-4D97-AF65-F5344CB8AC3E}">
        <p14:creationId xmlns:p14="http://schemas.microsoft.com/office/powerpoint/2010/main" val="36552577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CPRG</a:t>
            </a:r>
            <a:r>
              <a:rPr lang="en-US" baseline="0" dirty="0" smtClean="0"/>
              <a:t> is a huge opportunity for communities around the state, and our best chance of success depends on meaningful engagement with the public and their participation in our planning efforts.</a:t>
            </a:r>
          </a:p>
          <a:p>
            <a:endParaRPr lang="en-US" baseline="0" dirty="0" smtClean="0"/>
          </a:p>
          <a:p>
            <a:r>
              <a:rPr lang="en-US" baseline="0" dirty="0" smtClean="0"/>
              <a:t>The public is encouraged to visit our CPRG program webpage at the link provided, and to sign up for email updates by clicking the green box on that webpage (as shown on the slide).</a:t>
            </a:r>
          </a:p>
          <a:p>
            <a:endParaRPr lang="en-US" baseline="0" dirty="0" smtClean="0"/>
          </a:p>
          <a:p>
            <a:r>
              <a:rPr lang="en-US" baseline="0" dirty="0" smtClean="0"/>
              <a:t>The public is also encouraged to attend local meetings and offer project and policy ideas for inclusion in the plan. A form for anyone to submit ideas can be found on our webpage.</a:t>
            </a:r>
          </a:p>
          <a:p>
            <a:endParaRPr lang="en-US" baseline="0" dirty="0" smtClean="0"/>
          </a:p>
          <a:p>
            <a:endParaRPr lang="en-US" baseline="0" dirty="0" smtClean="0"/>
          </a:p>
          <a:p>
            <a:r>
              <a:rPr lang="en-US" baseline="0" dirty="0" smtClean="0"/>
              <a:t>Our webpage also contains a community engagement survey for anyone to complete</a:t>
            </a:r>
            <a:r>
              <a:rPr lang="en-US" baseline="0" smtClean="0"/>
              <a:t>. </a:t>
            </a: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DA54D173-63B1-7E45-B6F9-31F3277075C0}" type="slidenum">
              <a:rPr lang="en-US" smtClean="0"/>
              <a:t>17</a:t>
            </a:fld>
            <a:endParaRPr lang="en-US"/>
          </a:p>
        </p:txBody>
      </p:sp>
    </p:spTree>
    <p:extLst>
      <p:ext uri="{BB962C8B-B14F-4D97-AF65-F5344CB8AC3E}">
        <p14:creationId xmlns:p14="http://schemas.microsoft.com/office/powerpoint/2010/main" val="732287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has the</a:t>
            </a:r>
            <a:r>
              <a:rPr lang="en-US" baseline="0" dirty="0" smtClean="0"/>
              <a:t> contact info for the Air Pollution Control Program, you can ask for Wesley or Nicole or mention the Climate Pollution Reduction Grants when you call to get connected with us during normal business hours.</a:t>
            </a:r>
          </a:p>
          <a:p>
            <a:endParaRPr lang="en-US" baseline="0" dirty="0" smtClean="0"/>
          </a:p>
          <a:p>
            <a:r>
              <a:rPr lang="en-US" baseline="0" dirty="0" smtClean="0"/>
              <a:t>Additionally, you can email CPRGTeam@dnr.mo.gov at any time with questions or comments and we’ll do our best to get back to you in a timely manner.</a:t>
            </a:r>
          </a:p>
          <a:p>
            <a:endParaRPr lang="en-US" baseline="0" dirty="0" smtClean="0"/>
          </a:p>
          <a:p>
            <a:r>
              <a:rPr lang="en-US" baseline="0" dirty="0" smtClean="0"/>
              <a:t>Thank you very much for participating in our CPRG </a:t>
            </a:r>
            <a:r>
              <a:rPr lang="en-US" baseline="0" smtClean="0"/>
              <a:t>planning efforts!</a:t>
            </a:r>
            <a:endParaRPr lang="en-US" baseline="0" dirty="0" smtClean="0"/>
          </a:p>
        </p:txBody>
      </p:sp>
      <p:sp>
        <p:nvSpPr>
          <p:cNvPr id="4" name="Slide Number Placeholder 3"/>
          <p:cNvSpPr>
            <a:spLocks noGrp="1"/>
          </p:cNvSpPr>
          <p:nvPr>
            <p:ph type="sldNum" sz="quarter" idx="10"/>
          </p:nvPr>
        </p:nvSpPr>
        <p:spPr/>
        <p:txBody>
          <a:bodyPr/>
          <a:lstStyle/>
          <a:p>
            <a:fld id="{DA54D173-63B1-7E45-B6F9-31F3277075C0}" type="slidenum">
              <a:rPr lang="en-US" smtClean="0"/>
              <a:t>18</a:t>
            </a:fld>
            <a:endParaRPr lang="en-US"/>
          </a:p>
        </p:txBody>
      </p:sp>
    </p:spTree>
    <p:extLst>
      <p:ext uri="{BB962C8B-B14F-4D97-AF65-F5344CB8AC3E}">
        <p14:creationId xmlns:p14="http://schemas.microsoft.com/office/powerpoint/2010/main" val="34606686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Contents</a:t>
            </a:r>
            <a:r>
              <a:rPr lang="en-US" baseline="0" dirty="0" smtClean="0"/>
              <a:t> of meeting.</a:t>
            </a:r>
          </a:p>
          <a:p>
            <a:endParaRPr lang="en-US" baseline="0" dirty="0" smtClean="0"/>
          </a:p>
          <a:p>
            <a:r>
              <a:rPr lang="en-US" baseline="0" dirty="0" smtClean="0"/>
              <a:t>The first section will focus on the background and structure of the Climate Pollution Reduction Grants.</a:t>
            </a:r>
          </a:p>
        </p:txBody>
      </p:sp>
      <p:sp>
        <p:nvSpPr>
          <p:cNvPr id="4" name="Slide Number Placeholder 3"/>
          <p:cNvSpPr>
            <a:spLocks noGrp="1"/>
          </p:cNvSpPr>
          <p:nvPr>
            <p:ph type="sldNum" sz="quarter" idx="10"/>
          </p:nvPr>
        </p:nvSpPr>
        <p:spPr/>
        <p:txBody>
          <a:bodyPr/>
          <a:lstStyle/>
          <a:p>
            <a:fld id="{DA54D173-63B1-7E45-B6F9-31F3277075C0}" type="slidenum">
              <a:rPr lang="en-US" smtClean="0"/>
              <a:t>2</a:t>
            </a:fld>
            <a:endParaRPr lang="en-US"/>
          </a:p>
        </p:txBody>
      </p:sp>
    </p:spTree>
    <p:extLst>
      <p:ext uri="{BB962C8B-B14F-4D97-AF65-F5344CB8AC3E}">
        <p14:creationId xmlns:p14="http://schemas.microsoft.com/office/powerpoint/2010/main" val="5286361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Inflation Reduction Act was signed into law in August 2022. This historic legislation includes many different funding programs aimed at infrastructure resiliency and the environment. One such program is the Climate Pollution Reduction Grants, or CPRG. </a:t>
            </a:r>
          </a:p>
          <a:p>
            <a:endParaRPr lang="en-US" baseline="0" dirty="0" smtClean="0"/>
          </a:p>
          <a:p>
            <a:r>
              <a:rPr lang="en-US" baseline="0" dirty="0" smtClean="0"/>
              <a:t>The Climate Pollution Reduction Grants are administered by the Environmental Protection Agency (EPA). EPA has split the grant program into two phases: A planning phase and an implementation phase, with funding amounts as indicated in the slide.</a:t>
            </a:r>
          </a:p>
          <a:p>
            <a:endParaRPr lang="en-US" baseline="0" dirty="0" smtClean="0"/>
          </a:p>
          <a:p>
            <a:r>
              <a:rPr lang="en-US" baseline="0" dirty="0" smtClean="0"/>
              <a:t>During the planning phase, EPA offered non-competitive grants to State governments, Metropolitan Statistical Areas (as defined by the census bureau), indigenous </a:t>
            </a:r>
            <a:r>
              <a:rPr lang="en-US" baseline="0" dirty="0" smtClean="0"/>
              <a:t>tribes </a:t>
            </a:r>
            <a:r>
              <a:rPr lang="en-US" baseline="0" dirty="0" smtClean="0"/>
              <a:t>and US Territories. These grants will be used to develop non-binding climate action plans over the next four years.</a:t>
            </a:r>
          </a:p>
          <a:p>
            <a:endParaRPr lang="en-US" baseline="0" dirty="0" smtClean="0"/>
          </a:p>
          <a:p>
            <a:r>
              <a:rPr lang="en-US" baseline="0" dirty="0" smtClean="0"/>
              <a:t>During the implementation phase, EPA will evaluate competitive applications to fund projects included in the climate action plans that are developed during the planning phase. Any government entity (state, county, local, etc) that is included in a climate action plan is eligible to apply for implementation funding. The State of Missouri’s climate action plans will cover every community in the state to ensure the broadest eligibility for implementation possible.</a:t>
            </a:r>
          </a:p>
        </p:txBody>
      </p:sp>
      <p:sp>
        <p:nvSpPr>
          <p:cNvPr id="4" name="Slide Number Placeholder 3"/>
          <p:cNvSpPr>
            <a:spLocks noGrp="1"/>
          </p:cNvSpPr>
          <p:nvPr>
            <p:ph type="sldNum" sz="quarter" idx="10"/>
          </p:nvPr>
        </p:nvSpPr>
        <p:spPr/>
        <p:txBody>
          <a:bodyPr/>
          <a:lstStyle/>
          <a:p>
            <a:fld id="{DA54D173-63B1-7E45-B6F9-31F3277075C0}" type="slidenum">
              <a:rPr lang="en-US" smtClean="0"/>
              <a:t>3</a:t>
            </a:fld>
            <a:endParaRPr lang="en-US"/>
          </a:p>
        </p:txBody>
      </p:sp>
    </p:spTree>
    <p:extLst>
      <p:ext uri="{BB962C8B-B14F-4D97-AF65-F5344CB8AC3E}">
        <p14:creationId xmlns:p14="http://schemas.microsoft.com/office/powerpoint/2010/main" val="4319233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a:t>
            </a:r>
            <a:r>
              <a:rPr lang="en-US" baseline="0" dirty="0" smtClean="0"/>
              <a:t> mentioned on the previous slide, there are two phases of the grant program.</a:t>
            </a:r>
          </a:p>
          <a:p>
            <a:endParaRPr lang="en-US" baseline="0" dirty="0" smtClean="0"/>
          </a:p>
          <a:p>
            <a:r>
              <a:rPr lang="en-US" b="1" baseline="0" dirty="0" smtClean="0"/>
              <a:t>Planning:</a:t>
            </a:r>
            <a:endParaRPr lang="en-US" b="0" baseline="0" dirty="0" smtClean="0"/>
          </a:p>
          <a:p>
            <a:r>
              <a:rPr lang="en-US" b="0" baseline="0" dirty="0" smtClean="0"/>
              <a:t>The Department of Natural Resources is the agency in Missouri that is responsible for the State’s CPRG planning grant. Missouri also includes two metropolitan areas that received grants directly, St. Louis and Kansas City. In St. Louis, the East-West Gateway Council of Governments is responsible for their grant; and in Kansas City the Mid-America Regional Council is responsible. </a:t>
            </a:r>
          </a:p>
          <a:p>
            <a:r>
              <a:rPr lang="en-US" b="0" baseline="0" dirty="0" smtClean="0"/>
              <a:t>The State’s plan will cover all communities in Missouri, but St. Louis and Kansas City’s plans are only required to cover the area around those cities as defined by the US Census Bureau.</a:t>
            </a:r>
          </a:p>
          <a:p>
            <a:endParaRPr lang="en-US" b="0" baseline="0" dirty="0" smtClean="0"/>
          </a:p>
          <a:p>
            <a:r>
              <a:rPr lang="en-US" b="1" baseline="0" dirty="0" smtClean="0"/>
              <a:t>Implementation:</a:t>
            </a:r>
            <a:endParaRPr lang="en-US" b="0" baseline="0" dirty="0" smtClean="0"/>
          </a:p>
          <a:p>
            <a:r>
              <a:rPr lang="en-US" b="0" baseline="0" dirty="0" smtClean="0"/>
              <a:t>The majority of CPRG funding is dedicated to the implementation phase, and this phase will be administered directly by EPA. Grant applications aren’t due until April </a:t>
            </a:r>
            <a:r>
              <a:rPr lang="en-US" b="0" baseline="0" dirty="0" smtClean="0"/>
              <a:t>1, </a:t>
            </a:r>
            <a:r>
              <a:rPr lang="en-US" b="0" baseline="0" dirty="0" smtClean="0"/>
              <a:t>and will be evaluated on technical aspects such as the near-term and long-term emissions reduction, cost </a:t>
            </a:r>
            <a:r>
              <a:rPr lang="en-US" b="0" baseline="0" dirty="0" smtClean="0"/>
              <a:t>effectiveness </a:t>
            </a:r>
            <a:r>
              <a:rPr lang="en-US" b="0" baseline="0" dirty="0" smtClean="0"/>
              <a:t>and overall impact of the project. EPA does not plan to hold additional grant rounds in the following years.</a:t>
            </a:r>
            <a:endParaRPr lang="en-US" b="1" dirty="0"/>
          </a:p>
        </p:txBody>
      </p:sp>
      <p:sp>
        <p:nvSpPr>
          <p:cNvPr id="4" name="Slide Number Placeholder 3"/>
          <p:cNvSpPr>
            <a:spLocks noGrp="1"/>
          </p:cNvSpPr>
          <p:nvPr>
            <p:ph type="sldNum" sz="quarter" idx="10"/>
          </p:nvPr>
        </p:nvSpPr>
        <p:spPr/>
        <p:txBody>
          <a:bodyPr/>
          <a:lstStyle/>
          <a:p>
            <a:fld id="{DA54D173-63B1-7E45-B6F9-31F3277075C0}" type="slidenum">
              <a:rPr lang="en-US" smtClean="0"/>
              <a:t>4</a:t>
            </a:fld>
            <a:endParaRPr lang="en-US"/>
          </a:p>
        </p:txBody>
      </p:sp>
    </p:spTree>
    <p:extLst>
      <p:ext uri="{BB962C8B-B14F-4D97-AF65-F5344CB8AC3E}">
        <p14:creationId xmlns:p14="http://schemas.microsoft.com/office/powerpoint/2010/main" val="3141897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Missouri’s main</a:t>
            </a:r>
            <a:r>
              <a:rPr lang="en-US" baseline="0" dirty="0" smtClean="0"/>
              <a:t> planning goal is to ensure that all Missouri communities can participate in the implementation funding phase. Missouri’s plans are non-binding, meaning that every project included in the plans will be completely voluntary. The Department of Natural Resources wants to open up access to EPA’s implementation funding for communities that are already planning climate projects, and provide resources for communities that want to plan climate projects but haven’t had funding in the past.</a:t>
            </a:r>
          </a:p>
          <a:p>
            <a:endParaRPr lang="en-US" baseline="0" dirty="0" smtClean="0"/>
          </a:p>
          <a:p>
            <a:r>
              <a:rPr lang="en-US" baseline="0" dirty="0" smtClean="0"/>
              <a:t>The Department wants to know every climate project on your community’s </a:t>
            </a:r>
            <a:r>
              <a:rPr lang="en-US" baseline="0" dirty="0" err="1" smtClean="0"/>
              <a:t>wishlist</a:t>
            </a:r>
            <a:r>
              <a:rPr lang="en-US" baseline="0" dirty="0" smtClean="0"/>
              <a:t> so that those projects can be included in the State’s climate action plan and will therefore be eligible for implementation funding.</a:t>
            </a:r>
          </a:p>
          <a:p>
            <a:endParaRPr lang="en-US" baseline="0" dirty="0" smtClean="0"/>
          </a:p>
          <a:p>
            <a:r>
              <a:rPr lang="en-US" baseline="0" dirty="0" smtClean="0"/>
              <a:t>The “Sector Detail Workshop” presentation that was provided alongside this presentation goes into more detail about what these projects might be. This presentation will focus more on the broad details of the CPRG planning process.</a:t>
            </a:r>
          </a:p>
        </p:txBody>
      </p:sp>
      <p:sp>
        <p:nvSpPr>
          <p:cNvPr id="4" name="Slide Number Placeholder 3"/>
          <p:cNvSpPr>
            <a:spLocks noGrp="1"/>
          </p:cNvSpPr>
          <p:nvPr>
            <p:ph type="sldNum" sz="quarter" idx="10"/>
          </p:nvPr>
        </p:nvSpPr>
        <p:spPr/>
        <p:txBody>
          <a:bodyPr/>
          <a:lstStyle/>
          <a:p>
            <a:fld id="{DA54D173-63B1-7E45-B6F9-31F3277075C0}" type="slidenum">
              <a:rPr lang="en-US" smtClean="0"/>
              <a:t>5</a:t>
            </a:fld>
            <a:endParaRPr lang="en-US"/>
          </a:p>
        </p:txBody>
      </p:sp>
    </p:spTree>
    <p:extLst>
      <p:ext uri="{BB962C8B-B14F-4D97-AF65-F5344CB8AC3E}">
        <p14:creationId xmlns:p14="http://schemas.microsoft.com/office/powerpoint/2010/main" val="35736700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EPA’s Notice of Funding Opportunity (NOFO) is available on their website: https://www.epa.gov/inflation-reduction-act/cprg-implementation-grants</a:t>
            </a:r>
          </a:p>
          <a:p>
            <a:endParaRPr lang="en-US" baseline="0" dirty="0" smtClean="0"/>
          </a:p>
          <a:p>
            <a:r>
              <a:rPr lang="en-US" baseline="0" dirty="0" smtClean="0"/>
              <a:t>This grant will be administered directly by EPA, though the Department of Natural Resources is considering applying for pass-through funding to bundle municipal projects together and reduce the technical burden for communities.</a:t>
            </a:r>
          </a:p>
          <a:p>
            <a:endParaRPr lang="en-US" baseline="0" dirty="0" smtClean="0"/>
          </a:p>
          <a:p>
            <a:r>
              <a:rPr lang="en-US" baseline="0" dirty="0" smtClean="0"/>
              <a:t>Implementation funding will focus on projects with short-tem (from now to 2030) greenhouse gas emissions reduction. Eligibility for an Implementation grant is based on three main factors:</a:t>
            </a:r>
          </a:p>
          <a:p>
            <a:pPr marL="171450" indent="-171450">
              <a:buFont typeface="Arial" panose="020B0604020202020204" pitchFamily="34" charset="0"/>
              <a:buChar char="•"/>
            </a:pPr>
            <a:r>
              <a:rPr lang="en-US" baseline="0" dirty="0" smtClean="0"/>
              <a:t>Applicant must be a State, Municipal, Tribal, or Territorial government; or a coalition of two or more eligible applicants.</a:t>
            </a:r>
          </a:p>
          <a:p>
            <a:pPr marL="628650" lvl="1" indent="-171450">
              <a:buFont typeface="Arial" panose="020B0604020202020204" pitchFamily="34" charset="0"/>
              <a:buChar char="•"/>
            </a:pPr>
            <a:r>
              <a:rPr lang="en-US" baseline="0" dirty="0" smtClean="0"/>
              <a:t>“Coalitions” are intended to make cross-jurisdictional projects possible (e.g. two or more State governments, two or more Municipal governments; projects that cross a State border). Coalition applications require a Memorandum of Agreement signed by all parties as part of the application.</a:t>
            </a:r>
          </a:p>
          <a:p>
            <a:pPr marL="171450" lvl="0" indent="-171450">
              <a:buFont typeface="Arial" panose="020B0604020202020204" pitchFamily="34" charset="0"/>
              <a:buChar char="•"/>
            </a:pPr>
            <a:r>
              <a:rPr lang="en-US" baseline="0" dirty="0" smtClean="0"/>
              <a:t>Applicant must be covered by a climate action plan developed during the CPRG Planning phase. </a:t>
            </a:r>
          </a:p>
          <a:p>
            <a:pPr marL="628650" lvl="1" indent="-171450">
              <a:buFont typeface="Arial" panose="020B0604020202020204" pitchFamily="34" charset="0"/>
              <a:buChar char="•"/>
            </a:pPr>
            <a:r>
              <a:rPr lang="en-US" b="1" baseline="0" dirty="0" smtClean="0"/>
              <a:t>Missouri’s Priority Climate Action Plan will cover all communities in Missouri. You do not need to do anything extra to meet this requirement.</a:t>
            </a:r>
            <a:endParaRPr lang="en-US" b="0" baseline="0" dirty="0" smtClean="0"/>
          </a:p>
          <a:p>
            <a:pPr marL="171450" lvl="0" indent="-171450">
              <a:buFont typeface="Arial" panose="020B0604020202020204" pitchFamily="34" charset="0"/>
              <a:buChar char="•"/>
            </a:pPr>
            <a:r>
              <a:rPr lang="en-US" b="0" baseline="0" dirty="0" smtClean="0"/>
              <a:t>The project or projects you’re applying for must be included in a climate action plan developed during the CPRG Planning phase.</a:t>
            </a:r>
          </a:p>
          <a:p>
            <a:pPr marL="628650" lvl="1" indent="-171450">
              <a:buFont typeface="Arial" panose="020B0604020202020204" pitchFamily="34" charset="0"/>
              <a:buChar char="•"/>
            </a:pPr>
            <a:r>
              <a:rPr lang="en-US" b="0" baseline="0" dirty="0" smtClean="0"/>
              <a:t>This is why we want you to tell us what climate projects you’re most interested in so that we can include them in the Priority Climate Action Plan and meet this requirement.</a:t>
            </a:r>
          </a:p>
          <a:p>
            <a:pPr marL="628650" lvl="1" indent="-171450">
              <a:buFont typeface="Arial" panose="020B0604020202020204" pitchFamily="34" charset="0"/>
              <a:buChar char="•"/>
            </a:pPr>
            <a:endParaRPr lang="en-US" b="0" baseline="0" dirty="0" smtClean="0"/>
          </a:p>
          <a:p>
            <a:pPr marL="0" lvl="0" indent="0">
              <a:buFont typeface="Arial" panose="020B0604020202020204" pitchFamily="34" charset="0"/>
              <a:buNone/>
            </a:pPr>
            <a:r>
              <a:rPr lang="en-US" b="0" baseline="0" dirty="0" smtClean="0"/>
              <a:t>EPA’s full scoring metric is available in the Notice of Funding Opportunity, but some of the criteria:</a:t>
            </a:r>
          </a:p>
          <a:p>
            <a:pPr marL="171450" lvl="0" indent="-171450">
              <a:buFont typeface="Arial" panose="020B0604020202020204" pitchFamily="34" charset="0"/>
              <a:buChar char="•"/>
            </a:pPr>
            <a:r>
              <a:rPr lang="en-US" b="0" baseline="0" dirty="0" smtClean="0"/>
              <a:t>Demonstration of funding need (no other funding sources available)</a:t>
            </a:r>
          </a:p>
          <a:p>
            <a:pPr marL="171450" lvl="0" indent="-171450">
              <a:buFont typeface="Arial" panose="020B0604020202020204" pitchFamily="34" charset="0"/>
              <a:buChar char="•"/>
            </a:pPr>
            <a:r>
              <a:rPr lang="en-US" b="0" baseline="0" dirty="0" smtClean="0"/>
              <a:t>Transformative impact of project (new opportunities)</a:t>
            </a:r>
          </a:p>
          <a:p>
            <a:pPr marL="171450" lvl="0" indent="-171450">
              <a:buFont typeface="Arial" panose="020B0604020202020204" pitchFamily="34" charset="0"/>
              <a:buChar char="•"/>
            </a:pPr>
            <a:r>
              <a:rPr lang="en-US" b="0" baseline="0" dirty="0" smtClean="0"/>
              <a:t>Near-Term emissions reduction (2025-2030)</a:t>
            </a:r>
          </a:p>
          <a:p>
            <a:pPr marL="171450" lvl="0" indent="-171450">
              <a:buFont typeface="Arial" panose="020B0604020202020204" pitchFamily="34" charset="0"/>
              <a:buChar char="•"/>
            </a:pPr>
            <a:r>
              <a:rPr lang="en-US" b="0" baseline="0" dirty="0" smtClean="0"/>
              <a:t>Long-Term emissions reduction (2025-2050)</a:t>
            </a:r>
          </a:p>
          <a:p>
            <a:pPr marL="171450" lvl="0" indent="-171450">
              <a:buFont typeface="Arial" panose="020B0604020202020204" pitchFamily="34" charset="0"/>
              <a:buChar char="•"/>
            </a:pPr>
            <a:r>
              <a:rPr lang="en-US" b="0" baseline="0" dirty="0" smtClean="0"/>
              <a:t>Cost Effectiveness in $ of funding per ton of emissions reduction</a:t>
            </a:r>
          </a:p>
          <a:p>
            <a:pPr marL="171450" lvl="0" indent="-171450">
              <a:buFont typeface="Arial" panose="020B0604020202020204" pitchFamily="34" charset="0"/>
              <a:buChar char="•"/>
            </a:pPr>
            <a:r>
              <a:rPr lang="en-US" b="0" baseline="0" dirty="0" smtClean="0"/>
              <a:t>Outcomes of the project</a:t>
            </a:r>
          </a:p>
          <a:p>
            <a:pPr marL="171450" lvl="0" indent="-171450">
              <a:buFont typeface="Arial" panose="020B0604020202020204" pitchFamily="34" charset="0"/>
              <a:buChar char="•"/>
            </a:pPr>
            <a:r>
              <a:rPr lang="en-US" b="0" baseline="0" dirty="0" smtClean="0"/>
              <a:t>Community benefits</a:t>
            </a:r>
          </a:p>
          <a:p>
            <a:pPr marL="171450" lvl="0" indent="-171450">
              <a:buFont typeface="Arial" panose="020B0604020202020204" pitchFamily="34" charset="0"/>
              <a:buChar char="•"/>
            </a:pPr>
            <a:r>
              <a:rPr lang="en-US" b="0" baseline="0" dirty="0" smtClean="0"/>
              <a:t>Reasonableness of budget details</a:t>
            </a:r>
          </a:p>
          <a:p>
            <a:pPr marL="171450" lvl="0" indent="-171450">
              <a:buFont typeface="Arial" panose="020B0604020202020204" pitchFamily="34" charset="0"/>
              <a:buChar char="•"/>
            </a:pPr>
            <a:endParaRPr lang="en-US" b="0" baseline="0" dirty="0" smtClean="0"/>
          </a:p>
          <a:p>
            <a:pPr marL="0" lvl="0" indent="0">
              <a:buFont typeface="Arial" panose="020B0604020202020204" pitchFamily="34" charset="0"/>
              <a:buNone/>
            </a:pPr>
            <a:endParaRPr lang="en-US" b="1" baseline="0" dirty="0" smtClean="0"/>
          </a:p>
        </p:txBody>
      </p:sp>
      <p:sp>
        <p:nvSpPr>
          <p:cNvPr id="4" name="Slide Number Placeholder 3"/>
          <p:cNvSpPr>
            <a:spLocks noGrp="1"/>
          </p:cNvSpPr>
          <p:nvPr>
            <p:ph type="sldNum" sz="quarter" idx="10"/>
          </p:nvPr>
        </p:nvSpPr>
        <p:spPr/>
        <p:txBody>
          <a:bodyPr/>
          <a:lstStyle/>
          <a:p>
            <a:fld id="{DA54D173-63B1-7E45-B6F9-31F3277075C0}" type="slidenum">
              <a:rPr lang="en-US" smtClean="0"/>
              <a:t>6</a:t>
            </a:fld>
            <a:endParaRPr lang="en-US"/>
          </a:p>
        </p:txBody>
      </p:sp>
    </p:spTree>
    <p:extLst>
      <p:ext uri="{BB962C8B-B14F-4D97-AF65-F5344CB8AC3E}">
        <p14:creationId xmlns:p14="http://schemas.microsoft.com/office/powerpoint/2010/main" val="22441446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next section will focus on why climate planning is important.</a:t>
            </a:r>
            <a:endParaRPr lang="en-US" dirty="0"/>
          </a:p>
        </p:txBody>
      </p:sp>
      <p:sp>
        <p:nvSpPr>
          <p:cNvPr id="4" name="Slide Number Placeholder 3"/>
          <p:cNvSpPr>
            <a:spLocks noGrp="1"/>
          </p:cNvSpPr>
          <p:nvPr>
            <p:ph type="sldNum" sz="quarter" idx="10"/>
          </p:nvPr>
        </p:nvSpPr>
        <p:spPr/>
        <p:txBody>
          <a:bodyPr/>
          <a:lstStyle/>
          <a:p>
            <a:fld id="{DA54D173-63B1-7E45-B6F9-31F3277075C0}" type="slidenum">
              <a:rPr lang="en-US" smtClean="0"/>
              <a:t>7</a:t>
            </a:fld>
            <a:endParaRPr lang="en-US"/>
          </a:p>
        </p:txBody>
      </p:sp>
    </p:spTree>
    <p:extLst>
      <p:ext uri="{BB962C8B-B14F-4D97-AF65-F5344CB8AC3E}">
        <p14:creationId xmlns:p14="http://schemas.microsoft.com/office/powerpoint/2010/main" val="12013797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most immediate benefit</a:t>
            </a:r>
            <a:r>
              <a:rPr lang="en-US" baseline="0" dirty="0" smtClean="0"/>
              <a:t> from the Climate Pollution Reduction Grants is economic. A total of $4.6 Billion is available and can be used to fund local projects in your communities.</a:t>
            </a:r>
          </a:p>
          <a:p>
            <a:endParaRPr lang="en-US" baseline="0" dirty="0" smtClean="0"/>
          </a:p>
          <a:p>
            <a:r>
              <a:rPr lang="en-US" baseline="0" dirty="0" smtClean="0"/>
              <a:t>Many climate pollution reduction benefits are global: slowing the pace of climate change, reducing the chance of extreme weather events and droughts, preventing ocean acidification and coral bleaching, and so on.</a:t>
            </a:r>
            <a:r>
              <a:rPr lang="en-US" baseline="0" dirty="0"/>
              <a:t> </a:t>
            </a:r>
            <a:r>
              <a:rPr lang="en-US" baseline="0" dirty="0" smtClean="0"/>
              <a:t>However, there are many other effects that can directly benefit local communities. A few are listed on this slide:</a:t>
            </a:r>
          </a:p>
          <a:p>
            <a:pPr marL="171450" indent="-171450">
              <a:buFont typeface="Arial" panose="020B0604020202020204" pitchFamily="34" charset="0"/>
              <a:buChar char="•"/>
            </a:pPr>
            <a:r>
              <a:rPr lang="en-US" baseline="0" dirty="0" smtClean="0"/>
              <a:t>Increased renewable energy generation can lower a community’s electricity bills. Additionally, programs to help purchase energy efficient appliances and weatherize buildings can reduce the amount of electricity a community uses in the first place.</a:t>
            </a:r>
          </a:p>
          <a:p>
            <a:pPr marL="171450" indent="-171450">
              <a:buFont typeface="Arial" panose="020B0604020202020204" pitchFamily="34" charset="0"/>
              <a:buChar char="•"/>
            </a:pPr>
            <a:r>
              <a:rPr lang="en-US" baseline="0" dirty="0" smtClean="0"/>
              <a:t>Many new technologies will require new jobs with new skills, expanding opportunities for good, well-paying jobs.</a:t>
            </a:r>
          </a:p>
          <a:p>
            <a:pPr marL="171450" indent="-171450">
              <a:buFont typeface="Arial" panose="020B0604020202020204" pitchFamily="34" charset="0"/>
              <a:buChar char="•"/>
            </a:pPr>
            <a:r>
              <a:rPr lang="en-US" baseline="0" dirty="0" smtClean="0"/>
              <a:t>Many projects to reduce greenhouse gases will also reduce other pollutants that are far more localized such as ozone or Hazardous Air Pollutants (or HAPs). </a:t>
            </a:r>
          </a:p>
          <a:p>
            <a:pPr marL="171450" indent="-171450">
              <a:buFont typeface="Arial" panose="020B0604020202020204" pitchFamily="34" charset="0"/>
              <a:buChar char="•"/>
            </a:pPr>
            <a:r>
              <a:rPr lang="en-US" baseline="0" dirty="0" smtClean="0"/>
              <a:t>These other pollutants are known to have direct health effects, especially to children, the elderly, and people with respiratory issues like asthma. Reducing these “co-pollutants” directly reduces the amount of health-related issues.</a:t>
            </a:r>
          </a:p>
          <a:p>
            <a:pPr marL="171450" indent="-171450">
              <a:buFont typeface="Arial" panose="020B0604020202020204" pitchFamily="34" charset="0"/>
              <a:buChar char="•"/>
            </a:pPr>
            <a:r>
              <a:rPr lang="en-US" baseline="0" dirty="0" smtClean="0"/>
              <a:t>Some of the simplest greenhouse gas reduction projects is simply to plant trees and create parks and gardens. These projects make communities a nicer place to live, work, and play.</a:t>
            </a:r>
          </a:p>
        </p:txBody>
      </p:sp>
      <p:sp>
        <p:nvSpPr>
          <p:cNvPr id="4" name="Slide Number Placeholder 3"/>
          <p:cNvSpPr>
            <a:spLocks noGrp="1"/>
          </p:cNvSpPr>
          <p:nvPr>
            <p:ph type="sldNum" sz="quarter" idx="10"/>
          </p:nvPr>
        </p:nvSpPr>
        <p:spPr/>
        <p:txBody>
          <a:bodyPr/>
          <a:lstStyle/>
          <a:p>
            <a:fld id="{DA54D173-63B1-7E45-B6F9-31F3277075C0}" type="slidenum">
              <a:rPr lang="en-US" smtClean="0"/>
              <a:t>8</a:t>
            </a:fld>
            <a:endParaRPr lang="en-US"/>
          </a:p>
        </p:txBody>
      </p:sp>
    </p:spTree>
    <p:extLst>
      <p:ext uri="{BB962C8B-B14F-4D97-AF65-F5344CB8AC3E}">
        <p14:creationId xmlns:p14="http://schemas.microsoft.com/office/powerpoint/2010/main" val="586347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Greenhouse gases are</a:t>
            </a:r>
            <a:r>
              <a:rPr lang="en-US" baseline="0" dirty="0" smtClean="0"/>
              <a:t> the gases that most contribute to the greenhouse effect. When the sun’s rays hit Earth, most of the energy is absorbed by the earth’s surface, but some of it is reflected off and goes back out into space. Greenhouse gases collect some of this energy that would have been reflected away and instead trap it in the atmosphere. This is called the greenhouse effect because these gases act like the glass panes of a greenhouse and trap heat within. This extra heat energy has global effects on the climate such as more frequent extreme weather events, droughts, sea level rise, and ocean acidification.</a:t>
            </a:r>
          </a:p>
          <a:p>
            <a:endParaRPr lang="en-US" baseline="0" dirty="0" smtClean="0"/>
          </a:p>
          <a:p>
            <a:r>
              <a:rPr lang="en-US" baseline="0" dirty="0" smtClean="0"/>
              <a:t>The focus of the Climate Pollution Reduction Grant is on these four types of greenhouse gas:</a:t>
            </a:r>
          </a:p>
          <a:p>
            <a:pPr marL="171450" indent="-171450">
              <a:buFont typeface="Arial" panose="020B0604020202020204" pitchFamily="34" charset="0"/>
              <a:buChar char="•"/>
            </a:pPr>
            <a:r>
              <a:rPr lang="en-US" baseline="0" dirty="0" smtClean="0"/>
              <a:t>Carbon Dioxide (or CO</a:t>
            </a:r>
            <a:r>
              <a:rPr lang="en-US" baseline="-25000" dirty="0" smtClean="0"/>
              <a:t>2</a:t>
            </a:r>
            <a:r>
              <a:rPr lang="en-US" baseline="0" dirty="0" smtClean="0"/>
              <a:t>) is probably the most common greenhouse gas and the one that most people are familiar with. Carbon dioxide comes from fossil-fuel power plants, internal combustion engine vehicles, and many different industrial and manufacturing processes.</a:t>
            </a:r>
          </a:p>
          <a:p>
            <a:pPr marL="171450" indent="-171450">
              <a:buFont typeface="Arial" panose="020B0604020202020204" pitchFamily="34" charset="0"/>
              <a:buChar char="•"/>
            </a:pPr>
            <a:r>
              <a:rPr lang="en-US" baseline="0" dirty="0" smtClean="0"/>
              <a:t>Methane (or CH</a:t>
            </a:r>
            <a:r>
              <a:rPr lang="en-US" baseline="-25000" dirty="0" smtClean="0"/>
              <a:t>4</a:t>
            </a:r>
            <a:r>
              <a:rPr lang="en-US" baseline="0" dirty="0" smtClean="0"/>
              <a:t>) is another greenhouse gas, though people probably know it better as Natural Gas. While the burning of methane contributes to carbon dioxide emissions, methane itself contributes to the greenhouse effect if it leaks into the atmosphere. As a greenhouse gas, methane is about 25 times stronger as the same amount of carbon dioxide. Methane can come from fossil fuel production and use, and is also a byproduct of many agricultural processes and organic decomposition in landfills.</a:t>
            </a:r>
          </a:p>
          <a:p>
            <a:pPr marL="171450" indent="-171450">
              <a:buFont typeface="Arial" panose="020B0604020202020204" pitchFamily="34" charset="0"/>
              <a:buChar char="•"/>
            </a:pPr>
            <a:r>
              <a:rPr lang="en-US" baseline="0" dirty="0" smtClean="0"/>
              <a:t>Nitrous Oxide (or N</a:t>
            </a:r>
            <a:r>
              <a:rPr lang="en-US" baseline="-25000" dirty="0" smtClean="0"/>
              <a:t>2</a:t>
            </a:r>
            <a:r>
              <a:rPr lang="en-US" baseline="0" dirty="0" smtClean="0"/>
              <a:t>O) is used as a sedative and rocket propellant, but the majority of nitrous oxide emissions come from synthetic agricultural fertilizers. Nitrous oxide is almost 300 times stronger as the same amount of carbon dioxide.</a:t>
            </a:r>
          </a:p>
          <a:p>
            <a:pPr marL="171450" indent="-171450">
              <a:buFont typeface="Arial" panose="020B0604020202020204" pitchFamily="34" charset="0"/>
              <a:buChar char="•"/>
            </a:pPr>
            <a:r>
              <a:rPr lang="en-US" baseline="0" dirty="0" smtClean="0"/>
              <a:t>“Fluorinated gases” is a general term for many different chemicals. Chlorofluorocarbons, sulfur hexafluoride, and perfluorocarbons are all examples of fluorinated gases. Most people probably aren’t familiar with these chemicals as they generally come from very specific industrial sources. Chlorofluorocarbons (or CFCs) may be the most common of these and are used in some aerosol sprays and as a refrigerant. Fluorinated gases make up a small percentage of the total greenhouse gas emissions, but can still have a large effect. Sulfur hexafluoride, for example, is somewhere around 20,000 times stronger than the same amount of carbon dioxide.</a:t>
            </a:r>
          </a:p>
          <a:p>
            <a:pPr marL="171450" indent="-171450">
              <a:buFont typeface="Arial" panose="020B0604020202020204" pitchFamily="34" charset="0"/>
              <a:buChar char="•"/>
            </a:pPr>
            <a:endParaRPr lang="en-US" baseline="0" dirty="0" smtClean="0"/>
          </a:p>
          <a:p>
            <a:pPr marL="0" indent="0">
              <a:buFont typeface="Arial" panose="020B0604020202020204" pitchFamily="34" charset="0"/>
              <a:buNone/>
            </a:pPr>
            <a:r>
              <a:rPr lang="en-US" baseline="0" dirty="0" smtClean="0"/>
              <a:t>In these bullet points we’ve compared the strength of each of these pollutants back to carbon dioxide. In climate planning this is called the “carbon dioxide equivalent” and makes it easier to discuss the very different effects that different amounts of these gases can have. Oftentimes graphs and charts that track greenhouse gas emissions will convert the different amounts of these gases into their CO</a:t>
            </a:r>
            <a:r>
              <a:rPr lang="en-US" baseline="-25000" dirty="0" smtClean="0"/>
              <a:t>2</a:t>
            </a:r>
            <a:r>
              <a:rPr lang="en-US" baseline="0" dirty="0" smtClean="0"/>
              <a:t> equivalent. </a:t>
            </a:r>
          </a:p>
        </p:txBody>
      </p:sp>
      <p:sp>
        <p:nvSpPr>
          <p:cNvPr id="4" name="Slide Number Placeholder 3"/>
          <p:cNvSpPr>
            <a:spLocks noGrp="1"/>
          </p:cNvSpPr>
          <p:nvPr>
            <p:ph type="sldNum" sz="quarter" idx="10"/>
          </p:nvPr>
        </p:nvSpPr>
        <p:spPr/>
        <p:txBody>
          <a:bodyPr/>
          <a:lstStyle/>
          <a:p>
            <a:fld id="{DA54D173-63B1-7E45-B6F9-31F3277075C0}" type="slidenum">
              <a:rPr lang="en-US" smtClean="0"/>
              <a:t>9</a:t>
            </a:fld>
            <a:endParaRPr lang="en-US"/>
          </a:p>
        </p:txBody>
      </p:sp>
    </p:spTree>
    <p:extLst>
      <p:ext uri="{BB962C8B-B14F-4D97-AF65-F5344CB8AC3E}">
        <p14:creationId xmlns:p14="http://schemas.microsoft.com/office/powerpoint/2010/main" val="10646198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7754" y="1760059"/>
            <a:ext cx="2492332" cy="734005"/>
          </a:xfrm>
          <a:prstGeom prst="rect">
            <a:avLst/>
          </a:prstGeom>
        </p:spPr>
      </p:pic>
      <p:sp>
        <p:nvSpPr>
          <p:cNvPr id="15" name="Text Placeholder 2"/>
          <p:cNvSpPr>
            <a:spLocks noGrp="1"/>
          </p:cNvSpPr>
          <p:nvPr>
            <p:ph type="body" sz="quarter" idx="10" hasCustomPrompt="1"/>
          </p:nvPr>
        </p:nvSpPr>
        <p:spPr>
          <a:xfrm>
            <a:off x="600075" y="3122686"/>
            <a:ext cx="7953378" cy="723600"/>
          </a:xfrm>
        </p:spPr>
        <p:txBody>
          <a:bodyPr>
            <a:noAutofit/>
          </a:bodyPr>
          <a:lstStyle>
            <a:lvl1pPr marL="0" indent="0">
              <a:buNone/>
              <a:defRPr kumimoji="0" lang="en-US" sz="5400" b="1" i="0" u="none" strike="noStrike" kern="1200" cap="none" spc="0" normalizeH="0" baseline="0" dirty="0" smtClean="0">
                <a:ln>
                  <a:noFill/>
                </a:ln>
                <a:solidFill>
                  <a:srgbClr val="2E799E"/>
                </a:solidFill>
                <a:effectLst/>
                <a:uLnTx/>
                <a:uFillTx/>
                <a:latin typeface="Tw Cen MT"/>
                <a:ea typeface="+mj-ea"/>
                <a:cs typeface="+mj-cs"/>
              </a:defRPr>
            </a:lvl1pPr>
            <a:lvl2pPr marL="457200" indent="0">
              <a:buNone/>
              <a:defRPr kumimoji="0" lang="en-US" sz="5400" b="1" i="0" u="none" strike="noStrike" kern="1200" cap="none" spc="0" normalizeH="0" baseline="0" dirty="0" smtClean="0">
                <a:ln>
                  <a:noFill/>
                </a:ln>
                <a:solidFill>
                  <a:srgbClr val="2E799E"/>
                </a:solidFill>
                <a:effectLst/>
                <a:uLnTx/>
                <a:uFillTx/>
                <a:latin typeface="Tw Cen MT"/>
                <a:ea typeface="+mj-ea"/>
                <a:cs typeface="+mj-cs"/>
              </a:defRPr>
            </a:lvl2pPr>
            <a:lvl3pPr marL="914400" indent="0">
              <a:buNone/>
              <a:defRPr kumimoji="0" lang="en-US" sz="5400" b="1" i="0" u="none" strike="noStrike" kern="1200" cap="none" spc="0" normalizeH="0" baseline="0" dirty="0" smtClean="0">
                <a:ln>
                  <a:noFill/>
                </a:ln>
                <a:solidFill>
                  <a:srgbClr val="2E799E"/>
                </a:solidFill>
                <a:effectLst/>
                <a:uLnTx/>
                <a:uFillTx/>
                <a:latin typeface="Tw Cen MT"/>
                <a:ea typeface="+mj-ea"/>
                <a:cs typeface="+mj-cs"/>
              </a:defRPr>
            </a:lvl3pPr>
            <a:lvl4pPr marL="1371600" indent="0">
              <a:buNone/>
              <a:defRPr kumimoji="0" lang="en-US" sz="5400" b="1" i="0" u="none" strike="noStrike" kern="1200" cap="none" spc="0" normalizeH="0" baseline="0" dirty="0" smtClean="0">
                <a:ln>
                  <a:noFill/>
                </a:ln>
                <a:solidFill>
                  <a:srgbClr val="2E799E"/>
                </a:solidFill>
                <a:effectLst/>
                <a:uLnTx/>
                <a:uFillTx/>
                <a:latin typeface="Tw Cen MT"/>
                <a:ea typeface="+mj-ea"/>
                <a:cs typeface="+mj-cs"/>
              </a:defRPr>
            </a:lvl4pPr>
            <a:lvl5pPr marL="1828800" indent="0">
              <a:buNone/>
              <a:defRPr kumimoji="0" lang="en-US" sz="5400" b="1" i="0" u="none" strike="noStrike" kern="1200" cap="none" spc="0" normalizeH="0" baseline="0" dirty="0">
                <a:ln>
                  <a:noFill/>
                </a:ln>
                <a:solidFill>
                  <a:srgbClr val="2E799E"/>
                </a:solidFill>
                <a:effectLst/>
                <a:uLnTx/>
                <a:uFillTx/>
                <a:latin typeface="Tw Cen MT"/>
                <a:ea typeface="+mj-ea"/>
                <a:cs typeface="+mj-cs"/>
              </a:defRPr>
            </a:lvl5pPr>
          </a:lstStyle>
          <a:p>
            <a:pPr lvl="0"/>
            <a:r>
              <a:rPr lang="en-US" dirty="0"/>
              <a:t>Title (Tw Cen MT 54pt)</a:t>
            </a:r>
          </a:p>
        </p:txBody>
      </p:sp>
      <p:sp>
        <p:nvSpPr>
          <p:cNvPr id="17" name="Text Placeholder 15"/>
          <p:cNvSpPr>
            <a:spLocks noGrp="1"/>
          </p:cNvSpPr>
          <p:nvPr>
            <p:ph type="body" sz="quarter" idx="11" hasCustomPrompt="1"/>
          </p:nvPr>
        </p:nvSpPr>
        <p:spPr>
          <a:xfrm>
            <a:off x="600075" y="4362450"/>
            <a:ext cx="7383463" cy="628395"/>
          </a:xfrm>
        </p:spPr>
        <p:txBody>
          <a:bodyPr>
            <a:noAutofit/>
          </a:bodyPr>
          <a:lstStyle>
            <a:lvl1pPr marL="0" indent="0">
              <a:buNone/>
              <a:defRPr kumimoji="0" lang="en-US" sz="3200" b="0" i="0" u="none" strike="noStrike" kern="1200" cap="none" spc="0" normalizeH="0" baseline="0" dirty="0" smtClean="0">
                <a:ln>
                  <a:noFill/>
                </a:ln>
                <a:solidFill>
                  <a:srgbClr val="000000"/>
                </a:solidFill>
                <a:effectLst/>
                <a:uLnTx/>
                <a:uFillTx/>
                <a:latin typeface="Cambria"/>
                <a:ea typeface="+mn-ea"/>
                <a:cs typeface="+mn-cs"/>
              </a:defRPr>
            </a:lvl1pPr>
            <a:lvl2pPr>
              <a:defRPr kumimoji="0" lang="en-US" sz="3200" b="0" i="0" u="none" strike="noStrike" kern="1200" cap="none" spc="0" normalizeH="0" baseline="0" dirty="0" smtClean="0">
                <a:ln>
                  <a:noFill/>
                </a:ln>
                <a:solidFill>
                  <a:srgbClr val="000000"/>
                </a:solidFill>
                <a:effectLst/>
                <a:uLnTx/>
                <a:uFillTx/>
                <a:latin typeface="Cambria"/>
                <a:ea typeface="+mn-ea"/>
                <a:cs typeface="+mn-cs"/>
              </a:defRPr>
            </a:lvl2pPr>
            <a:lvl3pPr>
              <a:defRPr kumimoji="0" lang="en-US" sz="3200" b="0" i="0" u="none" strike="noStrike" kern="1200" cap="none" spc="0" normalizeH="0" baseline="0" dirty="0" smtClean="0">
                <a:ln>
                  <a:noFill/>
                </a:ln>
                <a:solidFill>
                  <a:srgbClr val="000000"/>
                </a:solidFill>
                <a:effectLst/>
                <a:uLnTx/>
                <a:uFillTx/>
                <a:latin typeface="Cambria"/>
                <a:ea typeface="+mn-ea"/>
                <a:cs typeface="+mn-cs"/>
              </a:defRPr>
            </a:lvl3pPr>
            <a:lvl4pPr>
              <a:defRPr kumimoji="0" lang="en-US" sz="3200" b="0" i="0" u="none" strike="noStrike" kern="1200" cap="none" spc="0" normalizeH="0" baseline="0" dirty="0" smtClean="0">
                <a:ln>
                  <a:noFill/>
                </a:ln>
                <a:solidFill>
                  <a:srgbClr val="000000"/>
                </a:solidFill>
                <a:effectLst/>
                <a:uLnTx/>
                <a:uFillTx/>
                <a:latin typeface="Cambria"/>
                <a:ea typeface="+mn-ea"/>
                <a:cs typeface="+mn-cs"/>
              </a:defRPr>
            </a:lvl4pPr>
            <a:lvl5pPr>
              <a:defRPr kumimoji="0" lang="en-US" sz="3200" b="0" i="0" u="none" strike="noStrike" kern="1200" cap="none" spc="0" normalizeH="0" baseline="0" dirty="0">
                <a:ln>
                  <a:noFill/>
                </a:ln>
                <a:solidFill>
                  <a:srgbClr val="000000"/>
                </a:solidFill>
                <a:effectLst/>
                <a:uLnTx/>
                <a:uFillTx/>
                <a:latin typeface="Cambria"/>
                <a:ea typeface="+mn-ea"/>
                <a:cs typeface="+mn-cs"/>
              </a:defRPr>
            </a:lvl5pPr>
          </a:lstStyle>
          <a:p>
            <a:pPr lvl="0"/>
            <a:r>
              <a:rPr lang="en-US" dirty="0"/>
              <a:t>Presenter (Cambria 32pt)</a:t>
            </a:r>
          </a:p>
        </p:txBody>
      </p:sp>
    </p:spTree>
    <p:extLst>
      <p:ext uri="{BB962C8B-B14F-4D97-AF65-F5344CB8AC3E}">
        <p14:creationId xmlns:p14="http://schemas.microsoft.com/office/powerpoint/2010/main" val="1778299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List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1259" y="5955382"/>
            <a:ext cx="8196280" cy="554359"/>
          </a:xfrm>
          <a:prstGeom prst="rect">
            <a:avLst/>
          </a:prstGeom>
        </p:spPr>
      </p:pic>
      <p:sp>
        <p:nvSpPr>
          <p:cNvPr id="8" name="Text Placeholder 2">
            <a:extLst>
              <a:ext uri="{FF2B5EF4-FFF2-40B4-BE49-F238E27FC236}">
                <a16:creationId xmlns:a16="http://schemas.microsoft.com/office/drawing/2014/main" id="{C8B8E665-76D5-7440-86D9-490FBCAA00B3}"/>
              </a:ext>
            </a:extLst>
          </p:cNvPr>
          <p:cNvSpPr>
            <a:spLocks noGrp="1"/>
          </p:cNvSpPr>
          <p:nvPr>
            <p:ph type="body" sz="quarter" idx="10" hasCustomPrompt="1"/>
          </p:nvPr>
        </p:nvSpPr>
        <p:spPr>
          <a:xfrm>
            <a:off x="630936" y="1572768"/>
            <a:ext cx="7837203" cy="4203192"/>
          </a:xfrm>
          <a:prstGeom prst="rect">
            <a:avLst/>
          </a:prstGeom>
        </p:spPr>
        <p:txBody>
          <a:bodyPr>
            <a:normAutofit/>
          </a:bodyPr>
          <a:lstStyle>
            <a:lvl1pPr>
              <a:defRPr sz="2400" baseline="0"/>
            </a:lvl1pPr>
            <a:lvl2pPr>
              <a:defRPr lang="en-US" sz="2400" b="0" kern="1200" baseline="0" dirty="0" smtClean="0">
                <a:solidFill>
                  <a:schemeClr val="accent2"/>
                </a:solidFill>
                <a:latin typeface="+mn-lt"/>
                <a:ea typeface="+mn-ea"/>
                <a:cs typeface="+mn-cs"/>
              </a:defRPr>
            </a:lvl2pPr>
            <a:lvl3pPr>
              <a:defRPr sz="2400"/>
            </a:lvl3pPr>
            <a:lvl4pPr>
              <a:defRPr sz="2000"/>
            </a:lvl4pPr>
            <a:lvl5pPr>
              <a:defRPr sz="2000" baseline="0"/>
            </a:lvl5pPr>
          </a:lstStyle>
          <a:p>
            <a:pPr lvl="0"/>
            <a:r>
              <a:rPr lang="en-US" dirty="0"/>
              <a:t>Bulleted List (Cambria 24pt)</a:t>
            </a:r>
          </a:p>
          <a:p>
            <a:pPr lvl="1"/>
            <a:r>
              <a:rPr lang="en-US" dirty="0"/>
              <a:t>Second level (Cambria 24pt)</a:t>
            </a:r>
          </a:p>
        </p:txBody>
      </p:sp>
      <p:sp>
        <p:nvSpPr>
          <p:cNvPr id="9" name="Title Placeholder 1">
            <a:extLst>
              <a:ext uri="{FF2B5EF4-FFF2-40B4-BE49-F238E27FC236}">
                <a16:creationId xmlns:a16="http://schemas.microsoft.com/office/drawing/2014/main" id="{3C0E5E9C-36BC-F342-A78B-EDFC6A96899A}"/>
              </a:ext>
            </a:extLst>
          </p:cNvPr>
          <p:cNvSpPr>
            <a:spLocks noGrp="1"/>
          </p:cNvSpPr>
          <p:nvPr>
            <p:ph type="title" hasCustomPrompt="1"/>
          </p:nvPr>
        </p:nvSpPr>
        <p:spPr>
          <a:xfrm>
            <a:off x="630936" y="333325"/>
            <a:ext cx="7837203" cy="1019987"/>
          </a:xfrm>
          <a:prstGeom prst="rect">
            <a:avLst/>
          </a:prstGeom>
        </p:spPr>
        <p:txBody>
          <a:bodyPr vert="horz" lIns="91440" tIns="45720" rIns="91440" bIns="45720" rtlCol="0" anchor="ctr">
            <a:noAutofit/>
          </a:bodyPr>
          <a:lstStyle>
            <a:lvl1pPr>
              <a:defRPr sz="3600" b="1" i="0" baseline="0">
                <a:solidFill>
                  <a:schemeClr val="tx1"/>
                </a:solidFill>
                <a:latin typeface="Tw Cen MT" panose="020B0602020104020603" pitchFamily="34" charset="77"/>
              </a:defRPr>
            </a:lvl1pPr>
          </a:lstStyle>
          <a:p>
            <a:r>
              <a:rPr lang="en-US" dirty="0"/>
              <a:t>Headlines should be your storyline.</a:t>
            </a:r>
            <a:br>
              <a:rPr lang="en-US" dirty="0"/>
            </a:br>
            <a:r>
              <a:rPr lang="en-US" dirty="0"/>
              <a:t>Two Line Title Here (TW Cen MT 36pt)</a:t>
            </a:r>
          </a:p>
        </p:txBody>
      </p:sp>
    </p:spTree>
    <p:extLst>
      <p:ext uri="{BB962C8B-B14F-4D97-AF65-F5344CB8AC3E}">
        <p14:creationId xmlns:p14="http://schemas.microsoft.com/office/powerpoint/2010/main" val="2363322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List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1259" y="5955382"/>
            <a:ext cx="8196280" cy="554359"/>
          </a:xfrm>
          <a:prstGeom prst="rect">
            <a:avLst/>
          </a:prstGeom>
        </p:spPr>
      </p:pic>
      <p:sp>
        <p:nvSpPr>
          <p:cNvPr id="5" name="Text Placeholder 2">
            <a:extLst>
              <a:ext uri="{FF2B5EF4-FFF2-40B4-BE49-F238E27FC236}">
                <a16:creationId xmlns:a16="http://schemas.microsoft.com/office/drawing/2014/main" id="{54B0D46C-EC4D-2D4A-84AA-28975B6FD63E}"/>
              </a:ext>
            </a:extLst>
          </p:cNvPr>
          <p:cNvSpPr>
            <a:spLocks noGrp="1"/>
          </p:cNvSpPr>
          <p:nvPr>
            <p:ph type="body" sz="quarter" idx="10" hasCustomPrompt="1"/>
          </p:nvPr>
        </p:nvSpPr>
        <p:spPr>
          <a:xfrm>
            <a:off x="630936" y="1390666"/>
            <a:ext cx="8236338" cy="4203192"/>
          </a:xfrm>
          <a:prstGeom prst="rect">
            <a:avLst/>
          </a:prstGeom>
        </p:spPr>
        <p:txBody>
          <a:bodyPr>
            <a:normAutofit/>
          </a:bodyPr>
          <a:lstStyle>
            <a:lvl1pPr>
              <a:defRPr sz="2400" baseline="0"/>
            </a:lvl1pPr>
            <a:lvl2pPr>
              <a:defRPr lang="en-US" sz="2400" b="0" kern="1200" baseline="0" dirty="0" smtClean="0">
                <a:solidFill>
                  <a:schemeClr val="accent2"/>
                </a:solidFill>
                <a:latin typeface="+mn-lt"/>
                <a:ea typeface="+mn-ea"/>
                <a:cs typeface="+mn-cs"/>
              </a:defRPr>
            </a:lvl2pPr>
            <a:lvl3pPr>
              <a:defRPr sz="2400"/>
            </a:lvl3pPr>
            <a:lvl4pPr>
              <a:defRPr sz="2000"/>
            </a:lvl4pPr>
            <a:lvl5pPr>
              <a:defRPr sz="2000" baseline="0"/>
            </a:lvl5pPr>
          </a:lstStyle>
          <a:p>
            <a:pPr lvl="0"/>
            <a:r>
              <a:rPr lang="en-US" dirty="0"/>
              <a:t>Bulleted List (Cambria 24pt)</a:t>
            </a:r>
          </a:p>
          <a:p>
            <a:pPr lvl="1"/>
            <a:r>
              <a:rPr lang="en-US" dirty="0"/>
              <a:t>Second level (Cambria 24pt)</a:t>
            </a:r>
          </a:p>
        </p:txBody>
      </p:sp>
      <p:sp>
        <p:nvSpPr>
          <p:cNvPr id="6" name="Title Placeholder 1">
            <a:extLst>
              <a:ext uri="{FF2B5EF4-FFF2-40B4-BE49-F238E27FC236}">
                <a16:creationId xmlns:a16="http://schemas.microsoft.com/office/drawing/2014/main" id="{1252B2BE-7F5A-3D4C-A676-CEAC3A6F7097}"/>
              </a:ext>
            </a:extLst>
          </p:cNvPr>
          <p:cNvSpPr>
            <a:spLocks noGrp="1"/>
          </p:cNvSpPr>
          <p:nvPr>
            <p:ph type="title" hasCustomPrompt="1"/>
          </p:nvPr>
        </p:nvSpPr>
        <p:spPr>
          <a:xfrm>
            <a:off x="630936" y="333325"/>
            <a:ext cx="8236338" cy="837107"/>
          </a:xfrm>
          <a:prstGeom prst="rect">
            <a:avLst/>
          </a:prstGeom>
        </p:spPr>
        <p:txBody>
          <a:bodyPr vert="horz" lIns="91440" tIns="45720" rIns="91440" bIns="45720" rtlCol="0" anchor="ctr">
            <a:noAutofit/>
          </a:bodyPr>
          <a:lstStyle>
            <a:lvl1pPr>
              <a:defRPr sz="2800" b="1" i="0" baseline="0">
                <a:solidFill>
                  <a:schemeClr val="tx1"/>
                </a:solidFill>
                <a:latin typeface="Tw Cen MT" panose="020B0602020104020603" pitchFamily="34" charset="77"/>
              </a:defRPr>
            </a:lvl1pPr>
          </a:lstStyle>
          <a:p>
            <a:r>
              <a:rPr lang="en-US" dirty="0"/>
              <a:t>Headlines should be your storyline. (TW Cen MT 32pt)</a:t>
            </a:r>
          </a:p>
        </p:txBody>
      </p:sp>
    </p:spTree>
    <p:extLst>
      <p:ext uri="{BB962C8B-B14F-4D97-AF65-F5344CB8AC3E}">
        <p14:creationId xmlns:p14="http://schemas.microsoft.com/office/powerpoint/2010/main" val="2230159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and Picture Slide - Two Line Title">
    <p:bg>
      <p:bgPr>
        <a:solidFill>
          <a:schemeClr val="bg1"/>
        </a:solidFill>
        <a:effectLst/>
      </p:bgPr>
    </p:bg>
    <p:spTree>
      <p:nvGrpSpPr>
        <p:cNvPr id="1" name=""/>
        <p:cNvGrpSpPr/>
        <p:nvPr/>
      </p:nvGrpSpPr>
      <p:grpSpPr>
        <a:xfrm>
          <a:off x="0" y="0"/>
          <a:ext cx="0" cy="0"/>
          <a:chOff x="0" y="0"/>
          <a:chExt cx="0" cy="0"/>
        </a:xfrm>
      </p:grpSpPr>
      <p:sp>
        <p:nvSpPr>
          <p:cNvPr id="10" name="Title Placeholder 1">
            <a:extLst>
              <a:ext uri="{FF2B5EF4-FFF2-40B4-BE49-F238E27FC236}">
                <a16:creationId xmlns:a16="http://schemas.microsoft.com/office/drawing/2014/main" id="{5C76D218-9221-1E4B-BFF7-F8C1FFCF664F}"/>
              </a:ext>
            </a:extLst>
          </p:cNvPr>
          <p:cNvSpPr>
            <a:spLocks noGrp="1"/>
          </p:cNvSpPr>
          <p:nvPr>
            <p:ph type="title" hasCustomPrompt="1"/>
          </p:nvPr>
        </p:nvSpPr>
        <p:spPr>
          <a:xfrm>
            <a:off x="491786" y="333325"/>
            <a:ext cx="8179581" cy="1019987"/>
          </a:xfrm>
          <a:prstGeom prst="rect">
            <a:avLst/>
          </a:prstGeom>
        </p:spPr>
        <p:txBody>
          <a:bodyPr vert="horz" lIns="91440" tIns="45720" rIns="91440" bIns="45720" rtlCol="0" anchor="ctr">
            <a:noAutofit/>
          </a:bodyPr>
          <a:lstStyle>
            <a:lvl1pPr>
              <a:defRPr sz="3600" b="1" i="0" baseline="0">
                <a:solidFill>
                  <a:schemeClr val="tx1"/>
                </a:solidFill>
                <a:latin typeface="Tw Cen MT" panose="020B0602020104020603" pitchFamily="34" charset="77"/>
              </a:defRPr>
            </a:lvl1pPr>
          </a:lstStyle>
          <a:p>
            <a:r>
              <a:rPr lang="en-US" dirty="0"/>
              <a:t>Headlines should be your storyline.</a:t>
            </a:r>
            <a:br>
              <a:rPr lang="en-US" dirty="0"/>
            </a:br>
            <a:r>
              <a:rPr lang="en-US" dirty="0"/>
              <a:t>Two Line Title Here (TW Cen MT 36pt)</a:t>
            </a:r>
          </a:p>
        </p:txBody>
      </p:sp>
      <p:sp>
        <p:nvSpPr>
          <p:cNvPr id="11" name="Text Placeholder 2">
            <a:extLst>
              <a:ext uri="{FF2B5EF4-FFF2-40B4-BE49-F238E27FC236}">
                <a16:creationId xmlns:a16="http://schemas.microsoft.com/office/drawing/2014/main" id="{E1C9661D-8C0C-BE47-B71B-812B912E9ADD}"/>
              </a:ext>
            </a:extLst>
          </p:cNvPr>
          <p:cNvSpPr>
            <a:spLocks noGrp="1"/>
          </p:cNvSpPr>
          <p:nvPr>
            <p:ph type="body" sz="quarter" idx="10" hasCustomPrompt="1"/>
          </p:nvPr>
        </p:nvSpPr>
        <p:spPr>
          <a:xfrm>
            <a:off x="473202" y="1609223"/>
            <a:ext cx="4094595" cy="3976568"/>
          </a:xfrm>
          <a:prstGeom prst="rect">
            <a:avLst/>
          </a:prstGeom>
        </p:spPr>
        <p:txBody>
          <a:bodyPr>
            <a:normAutofit/>
          </a:bodyPr>
          <a:lstStyle>
            <a:lvl1pPr>
              <a:defRPr sz="1800"/>
            </a:lvl1pPr>
            <a:lvl2pPr>
              <a:defRPr sz="1800"/>
            </a:lvl2pPr>
            <a:lvl3pPr>
              <a:defRPr sz="1800"/>
            </a:lvl3pPr>
            <a:lvl4pPr>
              <a:defRPr sz="1500"/>
            </a:lvl4pPr>
            <a:lvl5pPr>
              <a:defRPr sz="1500"/>
            </a:lvl5pPr>
          </a:lstStyle>
          <a:p>
            <a:pPr lvl="0"/>
            <a:r>
              <a:rPr lang="en-US" dirty="0"/>
              <a:t>Bulleted List (Cambria 24pt)</a:t>
            </a:r>
          </a:p>
          <a:p>
            <a:pPr lvl="1"/>
            <a:r>
              <a:rPr lang="en-US" dirty="0"/>
              <a:t>Second level (Cambria 24pt)</a:t>
            </a:r>
          </a:p>
        </p:txBody>
      </p:sp>
      <p:sp>
        <p:nvSpPr>
          <p:cNvPr id="12" name="Picture Placeholder 5">
            <a:extLst>
              <a:ext uri="{FF2B5EF4-FFF2-40B4-BE49-F238E27FC236}">
                <a16:creationId xmlns:a16="http://schemas.microsoft.com/office/drawing/2014/main" id="{C3597AAF-EE4F-9942-950D-954A288C9877}"/>
              </a:ext>
            </a:extLst>
          </p:cNvPr>
          <p:cNvSpPr>
            <a:spLocks noGrp="1"/>
          </p:cNvSpPr>
          <p:nvPr>
            <p:ph type="pic" sz="quarter" idx="11"/>
          </p:nvPr>
        </p:nvSpPr>
        <p:spPr>
          <a:xfrm>
            <a:off x="4745736" y="1609222"/>
            <a:ext cx="3881627" cy="3976569"/>
          </a:xfrm>
          <a:prstGeom prst="rect">
            <a:avLst/>
          </a:prstGeom>
        </p:spPr>
        <p:txBody>
          <a:bodyPr/>
          <a:lstStyle/>
          <a:p>
            <a:endParaRPr lang="en-US" dirty="0"/>
          </a:p>
        </p:txBody>
      </p:sp>
      <p:pic>
        <p:nvPicPr>
          <p:cNvPr id="6" name="Picture 5">
            <a:extLst>
              <a:ext uri="{FF2B5EF4-FFF2-40B4-BE49-F238E27FC236}">
                <a16:creationId xmlns:a16="http://schemas.microsoft.com/office/drawing/2014/main" id="{3CA08A74-303F-5A48-914B-66BA616D3A4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1259" y="5955382"/>
            <a:ext cx="8196280" cy="554359"/>
          </a:xfrm>
          <a:prstGeom prst="rect">
            <a:avLst/>
          </a:prstGeom>
        </p:spPr>
      </p:pic>
    </p:spTree>
    <p:extLst>
      <p:ext uri="{BB962C8B-B14F-4D97-AF65-F5344CB8AC3E}">
        <p14:creationId xmlns:p14="http://schemas.microsoft.com/office/powerpoint/2010/main" val="974161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and Picture Slide - One Line Title">
    <p:bg>
      <p:bgPr>
        <a:solidFill>
          <a:schemeClr val="bg1"/>
        </a:solidFill>
        <a:effectLst/>
      </p:bgPr>
    </p:bg>
    <p:spTree>
      <p:nvGrpSpPr>
        <p:cNvPr id="1" name=""/>
        <p:cNvGrpSpPr/>
        <p:nvPr/>
      </p:nvGrpSpPr>
      <p:grpSpPr>
        <a:xfrm>
          <a:off x="0" y="0"/>
          <a:ext cx="0" cy="0"/>
          <a:chOff x="0" y="0"/>
          <a:chExt cx="0" cy="0"/>
        </a:xfrm>
      </p:grpSpPr>
      <p:sp>
        <p:nvSpPr>
          <p:cNvPr id="7" name="Text Placeholder 2"/>
          <p:cNvSpPr>
            <a:spLocks noGrp="1"/>
          </p:cNvSpPr>
          <p:nvPr>
            <p:ph type="body" sz="quarter" idx="10" hasCustomPrompt="1"/>
          </p:nvPr>
        </p:nvSpPr>
        <p:spPr>
          <a:xfrm>
            <a:off x="473202" y="1430317"/>
            <a:ext cx="4094595" cy="4076700"/>
          </a:xfrm>
          <a:prstGeom prst="rect">
            <a:avLst/>
          </a:prstGeom>
        </p:spPr>
        <p:txBody>
          <a:bodyPr>
            <a:normAutofit/>
          </a:bodyPr>
          <a:lstStyle>
            <a:lvl1pPr>
              <a:defRPr sz="1800"/>
            </a:lvl1pPr>
            <a:lvl2pPr>
              <a:defRPr sz="1800"/>
            </a:lvl2pPr>
            <a:lvl3pPr>
              <a:defRPr sz="1800"/>
            </a:lvl3pPr>
            <a:lvl4pPr>
              <a:defRPr sz="1500"/>
            </a:lvl4pPr>
            <a:lvl5pPr>
              <a:defRPr sz="1500"/>
            </a:lvl5pPr>
          </a:lstStyle>
          <a:p>
            <a:pPr lvl="0"/>
            <a:r>
              <a:rPr lang="en-US" dirty="0"/>
              <a:t>Bulleted List (Cambria 24pt)</a:t>
            </a:r>
          </a:p>
          <a:p>
            <a:pPr lvl="1"/>
            <a:r>
              <a:rPr lang="en-US" dirty="0"/>
              <a:t>Second level (Cambria 24pt)</a:t>
            </a:r>
          </a:p>
        </p:txBody>
      </p:sp>
      <p:sp>
        <p:nvSpPr>
          <p:cNvPr id="8" name="Picture Placeholder 5"/>
          <p:cNvSpPr>
            <a:spLocks noGrp="1"/>
          </p:cNvSpPr>
          <p:nvPr>
            <p:ph type="pic" sz="quarter" idx="11"/>
          </p:nvPr>
        </p:nvSpPr>
        <p:spPr>
          <a:xfrm>
            <a:off x="4745736" y="1430316"/>
            <a:ext cx="3881627" cy="4076701"/>
          </a:xfrm>
          <a:prstGeom prst="rect">
            <a:avLst/>
          </a:prstGeom>
        </p:spPr>
        <p:txBody>
          <a:bodyPr/>
          <a:lstStyle/>
          <a:p>
            <a:endParaRPr lang="en-US" dirty="0"/>
          </a:p>
        </p:txBody>
      </p:sp>
      <p:sp>
        <p:nvSpPr>
          <p:cNvPr id="10" name="Title Placeholder 1"/>
          <p:cNvSpPr>
            <a:spLocks noGrp="1"/>
          </p:cNvSpPr>
          <p:nvPr>
            <p:ph type="title" hasCustomPrompt="1"/>
          </p:nvPr>
        </p:nvSpPr>
        <p:spPr>
          <a:xfrm>
            <a:off x="473202" y="333326"/>
            <a:ext cx="8154162" cy="837107"/>
          </a:xfrm>
          <a:prstGeom prst="rect">
            <a:avLst/>
          </a:prstGeom>
        </p:spPr>
        <p:txBody>
          <a:bodyPr vert="horz" lIns="91440" tIns="45720" rIns="91440" bIns="45720" rtlCol="0" anchor="ctr">
            <a:normAutofit/>
          </a:bodyPr>
          <a:lstStyle>
            <a:lvl1pPr>
              <a:defRPr sz="2700" b="1" i="0" baseline="0">
                <a:solidFill>
                  <a:schemeClr val="tx1"/>
                </a:solidFill>
                <a:latin typeface="Tw Cen MT" panose="020B0602020104020603" pitchFamily="34" charset="77"/>
              </a:defRPr>
            </a:lvl1pPr>
          </a:lstStyle>
          <a:p>
            <a:r>
              <a:rPr lang="en-US" dirty="0"/>
              <a:t>Headlines should be your storyline. (TW Cen MT 32pt)</a:t>
            </a:r>
          </a:p>
        </p:txBody>
      </p:sp>
      <p:pic>
        <p:nvPicPr>
          <p:cNvPr id="6" name="Picture 5">
            <a:extLst>
              <a:ext uri="{FF2B5EF4-FFF2-40B4-BE49-F238E27FC236}">
                <a16:creationId xmlns:a16="http://schemas.microsoft.com/office/drawing/2014/main" id="{7AD7D4EF-EF76-674A-B3D5-E04FDD44423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1259" y="5955382"/>
            <a:ext cx="8196280" cy="554359"/>
          </a:xfrm>
          <a:prstGeom prst="rect">
            <a:avLst/>
          </a:prstGeom>
        </p:spPr>
      </p:pic>
    </p:spTree>
    <p:extLst>
      <p:ext uri="{BB962C8B-B14F-4D97-AF65-F5344CB8AC3E}">
        <p14:creationId xmlns:p14="http://schemas.microsoft.com/office/powerpoint/2010/main" val="1798758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B89939C-0CA8-4F30-AF1C-D4D9314EE947}" type="datetimeFigureOut">
              <a:rPr lang="en-US" smtClean="0"/>
              <a:t>10/3/2023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036717-9A7A-4F29-AD58-952DBFB04317}" type="slidenum">
              <a:rPr lang="en-US" smtClean="0"/>
              <a:t>‹#›</a:t>
            </a:fld>
            <a:endParaRPr lang="en-US"/>
          </a:p>
        </p:txBody>
      </p:sp>
    </p:spTree>
    <p:extLst>
      <p:ext uri="{BB962C8B-B14F-4D97-AF65-F5344CB8AC3E}">
        <p14:creationId xmlns:p14="http://schemas.microsoft.com/office/powerpoint/2010/main" val="997739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EC5A80C-315A-43EA-BC40-DA0E854AD996}" type="slidenum">
              <a:rPr lang="en-US" altLang="en-US"/>
              <a:pPr>
                <a:defRPr/>
              </a:pPr>
              <a:t>‹#›</a:t>
            </a:fld>
            <a:endParaRPr lang="en-US" altLang="en-US"/>
          </a:p>
        </p:txBody>
      </p:sp>
    </p:spTree>
    <p:extLst>
      <p:ext uri="{BB962C8B-B14F-4D97-AF65-F5344CB8AC3E}">
        <p14:creationId xmlns:p14="http://schemas.microsoft.com/office/powerpoint/2010/main" val="3894594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0" lang="en-US" sz="4400" b="1" i="0" u="none" strike="noStrike" kern="1200" cap="none" spc="0" normalizeH="0" baseline="0" noProof="0" dirty="0">
                <a:ln>
                  <a:noFill/>
                </a:ln>
                <a:solidFill>
                  <a:srgbClr val="2E799E"/>
                </a:solidFill>
                <a:effectLst/>
                <a:uLnTx/>
                <a:uFillTx/>
                <a:latin typeface="+mj-lt"/>
                <a:ea typeface="+mj-ea"/>
                <a:cs typeface="+mj-cs"/>
              </a:rPr>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accent2"/>
                </a:solidFill>
                <a:latin typeface="+mj-lt"/>
              </a:defRPr>
            </a:lvl1pPr>
          </a:lstStyle>
          <a:p>
            <a:fld id="{2ED7F1C1-12C4-442A-AD1F-37A740DE25B7}" type="datetimeFigureOut">
              <a:rPr lang="en-US" smtClean="0"/>
              <a:pPr/>
              <a:t>10/3/2023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accent2"/>
                </a:solidFill>
                <a:latin typeface="+mj-lt"/>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accent2"/>
                </a:solidFill>
                <a:latin typeface="+mj-lt"/>
              </a:defRPr>
            </a:lvl1pPr>
          </a:lstStyle>
          <a:p>
            <a:fld id="{D81FF95F-C41E-4A8C-BF0D-8864AFC7802F}" type="slidenum">
              <a:rPr lang="en-US" smtClean="0"/>
              <a:pPr/>
              <a:t>‹#›</a:t>
            </a:fld>
            <a:endParaRPr lang="en-US"/>
          </a:p>
        </p:txBody>
      </p:sp>
    </p:spTree>
    <p:extLst>
      <p:ext uri="{BB962C8B-B14F-4D97-AF65-F5344CB8AC3E}">
        <p14:creationId xmlns:p14="http://schemas.microsoft.com/office/powerpoint/2010/main" val="3127170863"/>
      </p:ext>
    </p:extLst>
  </p:cSld>
  <p:clrMap bg1="lt1" tx1="dk1" bg2="lt2" tx2="dk2" accent1="accent1" accent2="accent2" accent3="accent3" accent4="accent4" accent5="accent5" accent6="accent6" hlink="hlink" folHlink="folHlink"/>
  <p:sldLayoutIdLst>
    <p:sldLayoutId id="2147483679" r:id="rId1"/>
    <p:sldLayoutId id="2147483678" r:id="rId2"/>
    <p:sldLayoutId id="2147483687" r:id="rId3"/>
    <p:sldLayoutId id="2147483688" r:id="rId4"/>
    <p:sldLayoutId id="2147483689" r:id="rId5"/>
    <p:sldLayoutId id="2147483690" r:id="rId6"/>
    <p:sldLayoutId id="2147483691" r:id="rId7"/>
  </p:sldLayoutIdLst>
  <p:txStyles>
    <p:titleStyle>
      <a:lvl1pPr algn="l" defTabSz="914400" rtl="0" eaLnBrk="1" latinLnBrk="0" hangingPunct="1">
        <a:lnSpc>
          <a:spcPct val="90000"/>
        </a:lnSpc>
        <a:spcBef>
          <a:spcPct val="0"/>
        </a:spcBef>
        <a:buNone/>
        <a:defRPr sz="5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dnr.mo.gov/air/what-were-doing/climate-pollution-reduction-grants-cprg-progra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www.surveymonkey.com/r/CPRG-Community-Engagement-Survey"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dnr.mo.gov/air/what-were-doing/climate-pollution-reduction-grants-cprg-program"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hyperlink" Target="mailto:CPRGTeam@dnr.mo.gov"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5"/>
          <p:cNvSpPr>
            <a:spLocks noChangeArrowheads="1"/>
          </p:cNvSpPr>
          <p:nvPr/>
        </p:nvSpPr>
        <p:spPr bwMode="auto">
          <a:xfrm>
            <a:off x="439757" y="1635717"/>
            <a:ext cx="8153400" cy="784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sz="3600" dirty="0">
              <a:solidFill>
                <a:schemeClr val="tx2"/>
              </a:solidFill>
            </a:endParaRPr>
          </a:p>
        </p:txBody>
      </p:sp>
      <p:sp>
        <p:nvSpPr>
          <p:cNvPr id="2051" name="Rectangle 26"/>
          <p:cNvSpPr>
            <a:spLocks noChangeArrowheads="1"/>
          </p:cNvSpPr>
          <p:nvPr/>
        </p:nvSpPr>
        <p:spPr bwMode="auto">
          <a:xfrm>
            <a:off x="268915" y="2884206"/>
            <a:ext cx="4804507" cy="36426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buFontTx/>
              <a:buNone/>
            </a:pPr>
            <a:endParaRPr lang="en-US" sz="2800" b="1" dirty="0" smtClean="0"/>
          </a:p>
          <a:p>
            <a:pPr eaLnBrk="1" hangingPunct="1">
              <a:spcBef>
                <a:spcPts val="0"/>
              </a:spcBef>
              <a:buFontTx/>
              <a:buNone/>
            </a:pPr>
            <a:r>
              <a:rPr lang="en-US" sz="2800" b="1" dirty="0" smtClean="0">
                <a:latin typeface="+mj-lt"/>
              </a:rPr>
              <a:t>Missouri Climate Pollution Reduction Grant </a:t>
            </a:r>
          </a:p>
          <a:p>
            <a:pPr eaLnBrk="1" hangingPunct="1">
              <a:spcBef>
                <a:spcPts val="0"/>
              </a:spcBef>
              <a:buFontTx/>
              <a:buNone/>
            </a:pPr>
            <a:r>
              <a:rPr lang="en-US" sz="2800" b="1" dirty="0" smtClean="0">
                <a:latin typeface="+mj-lt"/>
              </a:rPr>
              <a:t>Community Kickoff </a:t>
            </a:r>
            <a:r>
              <a:rPr lang="en-US" altLang="en-US" sz="2800" b="1" dirty="0" smtClean="0">
                <a:latin typeface="+mj-lt"/>
              </a:rPr>
              <a:t>_______________________</a:t>
            </a:r>
          </a:p>
          <a:p>
            <a:pPr eaLnBrk="1" hangingPunct="1">
              <a:buFontTx/>
              <a:buNone/>
            </a:pPr>
            <a:endParaRPr lang="en-US" altLang="en-US" sz="2000" dirty="0" smtClean="0">
              <a:latin typeface="+mj-lt"/>
            </a:endParaRPr>
          </a:p>
          <a:p>
            <a:pPr eaLnBrk="1" hangingPunct="1">
              <a:buFontTx/>
              <a:buNone/>
            </a:pPr>
            <a:r>
              <a:rPr lang="en-US" altLang="en-US" sz="2000" dirty="0" smtClean="0">
                <a:solidFill>
                  <a:srgbClr val="FF0000"/>
                </a:solidFill>
                <a:latin typeface="+mj-lt"/>
              </a:rPr>
              <a:t>[DATE], </a:t>
            </a:r>
            <a:r>
              <a:rPr lang="en-US" altLang="en-US" sz="2000" dirty="0" smtClean="0">
                <a:latin typeface="+mj-lt"/>
              </a:rPr>
              <a:t>2023</a:t>
            </a:r>
            <a:endParaRPr lang="en-US" altLang="en-US" sz="2000" dirty="0">
              <a:latin typeface="+mj-lt"/>
            </a:endParaRPr>
          </a:p>
          <a:p>
            <a:pPr eaLnBrk="1" hangingPunct="1">
              <a:buFontTx/>
              <a:buNone/>
            </a:pPr>
            <a:endParaRPr lang="en-US" altLang="en-US" sz="800" dirty="0"/>
          </a:p>
          <a:p>
            <a:pPr eaLnBrk="1" hangingPunct="1">
              <a:buFontTx/>
              <a:buNone/>
            </a:pPr>
            <a:endParaRPr lang="en-US" altLang="en-US" sz="800" dirty="0"/>
          </a:p>
          <a:p>
            <a:pPr eaLnBrk="1" hangingPunct="1">
              <a:buFontTx/>
              <a:buNone/>
            </a:pPr>
            <a:endParaRPr lang="en-US" altLang="en-US" sz="800" dirty="0"/>
          </a:p>
          <a:p>
            <a:pPr eaLnBrk="1" hangingPunct="1">
              <a:buFontTx/>
              <a:buNone/>
            </a:pPr>
            <a:endParaRPr lang="en-US" altLang="en-US" sz="2800" dirty="0"/>
          </a:p>
        </p:txBody>
      </p:sp>
      <p:sp>
        <p:nvSpPr>
          <p:cNvPr id="5" name="TextBox 4"/>
          <p:cNvSpPr txBox="1"/>
          <p:nvPr/>
        </p:nvSpPr>
        <p:spPr>
          <a:xfrm>
            <a:off x="1612446" y="1539771"/>
            <a:ext cx="6921954" cy="707886"/>
          </a:xfrm>
          <a:prstGeom prst="rect">
            <a:avLst/>
          </a:prstGeom>
          <a:noFill/>
        </p:spPr>
        <p:txBody>
          <a:bodyPr wrap="square" rtlCol="0">
            <a:spAutoFit/>
          </a:bodyPr>
          <a:lstStyle/>
          <a:p>
            <a:r>
              <a:rPr lang="en-US" sz="4000" dirty="0">
                <a:solidFill>
                  <a:schemeClr val="bg1"/>
                </a:solidFill>
              </a:rPr>
              <a:t>Volkswagen (VW) Trust</a:t>
            </a:r>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b="54495"/>
          <a:stretch/>
        </p:blipFill>
        <p:spPr>
          <a:xfrm>
            <a:off x="255856" y="158007"/>
            <a:ext cx="8612889" cy="1119808"/>
          </a:xfrm>
          <a:prstGeom prst="rect">
            <a:avLst/>
          </a:prstGeom>
        </p:spPr>
      </p:pic>
      <p:sp>
        <p:nvSpPr>
          <p:cNvPr id="2" name="Rectangle 1"/>
          <p:cNvSpPr/>
          <p:nvPr/>
        </p:nvSpPr>
        <p:spPr>
          <a:xfrm>
            <a:off x="117231" y="1277815"/>
            <a:ext cx="8897815" cy="1395047"/>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smtClean="0">
                <a:latin typeface="+mj-lt"/>
              </a:rPr>
              <a:t>Climate Pollution Reduction Grants</a:t>
            </a:r>
            <a:endParaRPr lang="en-US" sz="4400" b="1" dirty="0">
              <a:latin typeface="+mj-lt"/>
            </a:endParaRPr>
          </a:p>
        </p:txBody>
      </p:sp>
      <p:pic>
        <p:nvPicPr>
          <p:cNvPr id="3" name="Picture 2"/>
          <p:cNvPicPr>
            <a:picLocks noChangeAspect="1"/>
          </p:cNvPicPr>
          <p:nvPr/>
        </p:nvPicPr>
        <p:blipFill rotWithShape="1">
          <a:blip r:embed="rId4" cstate="print">
            <a:extLst>
              <a:ext uri="{28A0092B-C50C-407E-A947-70E740481C1C}">
                <a14:useLocalDpi xmlns:a14="http://schemas.microsoft.com/office/drawing/2010/main" val="0"/>
              </a:ext>
            </a:extLst>
          </a:blip>
          <a:srcRect l="15048"/>
          <a:stretch/>
        </p:blipFill>
        <p:spPr>
          <a:xfrm>
            <a:off x="4781033" y="3030764"/>
            <a:ext cx="4234013" cy="3496049"/>
          </a:xfrm>
          <a:prstGeom prst="rect">
            <a:avLst/>
          </a:prstGeom>
        </p:spPr>
      </p:pic>
    </p:spTree>
    <p:extLst>
      <p:ext uri="{BB962C8B-B14F-4D97-AF65-F5344CB8AC3E}">
        <p14:creationId xmlns:p14="http://schemas.microsoft.com/office/powerpoint/2010/main" val="42622771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
            <a:ext cx="9144000" cy="914400"/>
          </a:xfrm>
          <a:solidFill>
            <a:schemeClr val="tx1"/>
          </a:solidFill>
        </p:spPr>
        <p:txBody>
          <a:bodyPr/>
          <a:lstStyle/>
          <a:p>
            <a:pPr algn="ctr"/>
            <a:r>
              <a:rPr lang="en-US" sz="3200" dirty="0" smtClean="0">
                <a:solidFill>
                  <a:schemeClr val="bg1"/>
                </a:solidFill>
              </a:rPr>
              <a:t>What kind of projects reduce GHG Pollution?</a:t>
            </a:r>
            <a:endParaRPr lang="en-US" sz="3200" dirty="0">
              <a:solidFill>
                <a:schemeClr val="bg1"/>
              </a:solidFill>
            </a:endParaRPr>
          </a:p>
        </p:txBody>
      </p:sp>
      <p:sp>
        <p:nvSpPr>
          <p:cNvPr id="5" name="Content Placeholder 2"/>
          <p:cNvSpPr>
            <a:spLocks noGrp="1"/>
          </p:cNvSpPr>
          <p:nvPr>
            <p:ph type="body" sz="quarter" idx="10"/>
          </p:nvPr>
        </p:nvSpPr>
        <p:spPr>
          <a:xfrm>
            <a:off x="666750" y="1630017"/>
            <a:ext cx="7905750" cy="4290137"/>
          </a:xfrm>
        </p:spPr>
        <p:txBody>
          <a:bodyPr vert="horz" lIns="91440" tIns="45720" rIns="91440" bIns="45720" rtlCol="0" anchor="t">
            <a:normAutofit/>
          </a:bodyPr>
          <a:lstStyle/>
          <a:p>
            <a:pPr lvl="0"/>
            <a:r>
              <a:rPr lang="en-US" dirty="0" smtClean="0">
                <a:solidFill>
                  <a:srgbClr val="000000"/>
                </a:solidFill>
              </a:rPr>
              <a:t>Increase </a:t>
            </a:r>
            <a:r>
              <a:rPr lang="en-US" dirty="0">
                <a:solidFill>
                  <a:srgbClr val="000000"/>
                </a:solidFill>
              </a:rPr>
              <a:t>e</a:t>
            </a:r>
            <a:r>
              <a:rPr lang="en-US" dirty="0" smtClean="0">
                <a:solidFill>
                  <a:srgbClr val="000000"/>
                </a:solidFill>
              </a:rPr>
              <a:t>lectric </a:t>
            </a:r>
            <a:r>
              <a:rPr lang="en-US" dirty="0">
                <a:solidFill>
                  <a:srgbClr val="000000"/>
                </a:solidFill>
              </a:rPr>
              <a:t>v</a:t>
            </a:r>
            <a:r>
              <a:rPr lang="en-US" dirty="0" smtClean="0">
                <a:solidFill>
                  <a:srgbClr val="000000"/>
                </a:solidFill>
              </a:rPr>
              <a:t>ehicle and low-carbon vehicle use.</a:t>
            </a:r>
          </a:p>
          <a:p>
            <a:pPr lvl="0"/>
            <a:endParaRPr lang="en-US" dirty="0">
              <a:solidFill>
                <a:srgbClr val="000000"/>
              </a:solidFill>
            </a:endParaRPr>
          </a:p>
          <a:p>
            <a:pPr lvl="0"/>
            <a:r>
              <a:rPr lang="en-US" dirty="0" smtClean="0">
                <a:solidFill>
                  <a:srgbClr val="000000"/>
                </a:solidFill>
              </a:rPr>
              <a:t>Make buildings more energy efficient.</a:t>
            </a:r>
          </a:p>
          <a:p>
            <a:pPr lvl="0"/>
            <a:endParaRPr lang="en-US" dirty="0">
              <a:solidFill>
                <a:srgbClr val="000000"/>
              </a:solidFill>
            </a:endParaRPr>
          </a:p>
          <a:p>
            <a:pPr lvl="0"/>
            <a:r>
              <a:rPr lang="en-US" dirty="0" smtClean="0">
                <a:solidFill>
                  <a:srgbClr val="000000"/>
                </a:solidFill>
              </a:rPr>
              <a:t>Reduce food loss and routing of food waste to landfills.</a:t>
            </a:r>
          </a:p>
          <a:p>
            <a:pPr lvl="0"/>
            <a:endParaRPr lang="en-US" dirty="0">
              <a:solidFill>
                <a:srgbClr val="000000"/>
              </a:solidFill>
            </a:endParaRPr>
          </a:p>
          <a:p>
            <a:pPr lvl="0"/>
            <a:r>
              <a:rPr lang="en-US" dirty="0" smtClean="0">
                <a:solidFill>
                  <a:srgbClr val="000000"/>
                </a:solidFill>
              </a:rPr>
              <a:t>Reduce or capture industrial emissions.</a:t>
            </a:r>
          </a:p>
          <a:p>
            <a:pPr lvl="0"/>
            <a:endParaRPr lang="en-US" dirty="0">
              <a:solidFill>
                <a:srgbClr val="000000"/>
              </a:solidFill>
            </a:endParaRPr>
          </a:p>
          <a:p>
            <a:pPr lvl="0"/>
            <a:r>
              <a:rPr lang="en-US" dirty="0" smtClean="0">
                <a:solidFill>
                  <a:srgbClr val="000000"/>
                </a:solidFill>
              </a:rPr>
              <a:t>Restore and preserve forested land.</a:t>
            </a:r>
          </a:p>
        </p:txBody>
      </p:sp>
    </p:spTree>
    <p:extLst>
      <p:ext uri="{BB962C8B-B14F-4D97-AF65-F5344CB8AC3E}">
        <p14:creationId xmlns:p14="http://schemas.microsoft.com/office/powerpoint/2010/main" val="17989240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
            <a:ext cx="9144000" cy="914399"/>
          </a:xfrm>
          <a:solidFill>
            <a:schemeClr val="tx1"/>
          </a:solidFill>
        </p:spPr>
        <p:txBody>
          <a:bodyPr/>
          <a:lstStyle/>
          <a:p>
            <a:pPr algn="ctr"/>
            <a:r>
              <a:rPr lang="en-US" sz="3200" dirty="0" smtClean="0">
                <a:solidFill>
                  <a:schemeClr val="bg1"/>
                </a:solidFill>
              </a:rPr>
              <a:t>Overview</a:t>
            </a:r>
            <a:endParaRPr lang="en-US" sz="3200" dirty="0">
              <a:solidFill>
                <a:schemeClr val="bg1"/>
              </a:solidFill>
            </a:endParaRPr>
          </a:p>
        </p:txBody>
      </p:sp>
      <p:sp>
        <p:nvSpPr>
          <p:cNvPr id="17" name="Content Placeholder 2"/>
          <p:cNvSpPr txBox="1">
            <a:spLocks/>
          </p:cNvSpPr>
          <p:nvPr/>
        </p:nvSpPr>
        <p:spPr>
          <a:xfrm>
            <a:off x="359764" y="1517057"/>
            <a:ext cx="8366225" cy="4297589"/>
          </a:xfrm>
          <a:prstGeom prst="rect">
            <a:avLst/>
          </a:prstGeom>
        </p:spPr>
        <p:txBody>
          <a:bodyPr vert="horz" lIns="91440" tIns="45720" rIns="91440" bIns="45720" rtlCol="0" anchor="t">
            <a:noAutofit/>
          </a:bodyPr>
          <a:lstStyle>
            <a:defPPr>
              <a:defRPr lang="en-US"/>
            </a:defPPr>
            <a:lvl1pPr marL="0" algn="l" defTabSz="457200" rtl="0" eaLnBrk="1" latinLnBrk="0" hangingPunct="1">
              <a:defRPr sz="1200" kern="1200">
                <a:solidFill>
                  <a:schemeClr val="accent2"/>
                </a:solidFill>
                <a:latin typeface="+mj-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342900" indent="-342900">
              <a:spcAft>
                <a:spcPts val="600"/>
              </a:spcAft>
              <a:buFont typeface="Arial" panose="020B0604020202020204" pitchFamily="34" charset="0"/>
              <a:buChar char="•"/>
            </a:pPr>
            <a:r>
              <a:rPr lang="en-US" sz="3200" dirty="0" smtClean="0">
                <a:latin typeface="+mn-lt"/>
              </a:rPr>
              <a:t>What is the Climate Pollution Reduction Grant?</a:t>
            </a:r>
            <a:endParaRPr lang="en-US" sz="1000" dirty="0" smtClean="0">
              <a:latin typeface="+mn-lt"/>
            </a:endParaRPr>
          </a:p>
          <a:p>
            <a:pPr marL="342900" indent="-342900">
              <a:spcAft>
                <a:spcPts val="600"/>
              </a:spcAft>
              <a:buFont typeface="Arial" panose="020B0604020202020204" pitchFamily="34" charset="0"/>
              <a:buChar char="•"/>
            </a:pPr>
            <a:endParaRPr lang="en-US" sz="3200" dirty="0" smtClean="0">
              <a:latin typeface="+mn-lt"/>
            </a:endParaRPr>
          </a:p>
          <a:p>
            <a:pPr marL="342900" indent="-342900">
              <a:spcAft>
                <a:spcPts val="600"/>
              </a:spcAft>
              <a:buFont typeface="Arial" panose="020B0604020202020204" pitchFamily="34" charset="0"/>
              <a:buChar char="•"/>
            </a:pPr>
            <a:r>
              <a:rPr lang="en-US" sz="3200" dirty="0" smtClean="0">
                <a:latin typeface="+mn-lt"/>
              </a:rPr>
              <a:t>What benefits are there to your community?</a:t>
            </a:r>
          </a:p>
          <a:p>
            <a:pPr marL="342900" indent="-342900">
              <a:spcAft>
                <a:spcPts val="600"/>
              </a:spcAft>
              <a:buFont typeface="Arial" panose="020B0604020202020204" pitchFamily="34" charset="0"/>
              <a:buChar char="•"/>
            </a:pPr>
            <a:endParaRPr lang="en-US" sz="3200" dirty="0" smtClean="0">
              <a:latin typeface="+mn-lt"/>
            </a:endParaRPr>
          </a:p>
          <a:p>
            <a:pPr marL="342900" indent="-342900">
              <a:spcAft>
                <a:spcPts val="600"/>
              </a:spcAft>
              <a:buFont typeface="Arial" panose="020B0604020202020204" pitchFamily="34" charset="0"/>
              <a:buChar char="•"/>
            </a:pPr>
            <a:r>
              <a:rPr lang="en-US" sz="3200" dirty="0" smtClean="0">
                <a:solidFill>
                  <a:srgbClr val="00B050"/>
                </a:solidFill>
                <a:latin typeface="+mn-lt"/>
              </a:rPr>
              <a:t>What will be in the State’s plan?</a:t>
            </a:r>
          </a:p>
        </p:txBody>
      </p:sp>
    </p:spTree>
    <p:extLst>
      <p:ext uri="{BB962C8B-B14F-4D97-AF65-F5344CB8AC3E}">
        <p14:creationId xmlns:p14="http://schemas.microsoft.com/office/powerpoint/2010/main" val="35720466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
            <a:ext cx="9144000" cy="914400"/>
          </a:xfrm>
          <a:solidFill>
            <a:schemeClr val="tx1"/>
          </a:solidFill>
        </p:spPr>
        <p:txBody>
          <a:bodyPr/>
          <a:lstStyle/>
          <a:p>
            <a:pPr algn="ctr"/>
            <a:r>
              <a:rPr lang="en-US" sz="3200" dirty="0" smtClean="0">
                <a:solidFill>
                  <a:schemeClr val="bg1"/>
                </a:solidFill>
              </a:rPr>
              <a:t>Climate Pollution Reduction Grant Planning Phase</a:t>
            </a:r>
            <a:endParaRPr lang="en-US" sz="3200" dirty="0">
              <a:solidFill>
                <a:schemeClr val="bg1"/>
              </a:solidFill>
            </a:endParaRPr>
          </a:p>
        </p:txBody>
      </p:sp>
      <p:sp>
        <p:nvSpPr>
          <p:cNvPr id="5" name="Content Placeholder 2"/>
          <p:cNvSpPr>
            <a:spLocks noGrp="1"/>
          </p:cNvSpPr>
          <p:nvPr>
            <p:ph type="body" sz="quarter" idx="10"/>
          </p:nvPr>
        </p:nvSpPr>
        <p:spPr>
          <a:xfrm>
            <a:off x="417368" y="1616163"/>
            <a:ext cx="7905750" cy="4290137"/>
          </a:xfrm>
        </p:spPr>
        <p:txBody>
          <a:bodyPr vert="horz" lIns="91440" tIns="45720" rIns="91440" bIns="45720" rtlCol="0" anchor="t">
            <a:noAutofit/>
          </a:bodyPr>
          <a:lstStyle/>
          <a:p>
            <a:pPr lvl="0"/>
            <a:r>
              <a:rPr lang="en-US" dirty="0" smtClean="0">
                <a:solidFill>
                  <a:srgbClr val="000000"/>
                </a:solidFill>
              </a:rPr>
              <a:t>State must develop three deliverables for the grant:</a:t>
            </a:r>
          </a:p>
          <a:p>
            <a:pPr marL="914400" lvl="1" indent="-457200">
              <a:buFont typeface="+mj-lt"/>
              <a:buAutoNum type="arabicPeriod"/>
            </a:pPr>
            <a:r>
              <a:rPr lang="en-US" dirty="0" smtClean="0">
                <a:solidFill>
                  <a:srgbClr val="000000"/>
                </a:solidFill>
              </a:rPr>
              <a:t>Priority Climate Action Plan</a:t>
            </a:r>
          </a:p>
          <a:p>
            <a:pPr marL="914400" lvl="1" indent="-457200">
              <a:buFont typeface="+mj-lt"/>
              <a:buAutoNum type="arabicPeriod"/>
            </a:pPr>
            <a:r>
              <a:rPr lang="en-US" dirty="0" smtClean="0">
                <a:solidFill>
                  <a:srgbClr val="000000"/>
                </a:solidFill>
              </a:rPr>
              <a:t>Comprehensive Climate Action Plan</a:t>
            </a:r>
          </a:p>
          <a:p>
            <a:pPr marL="914400" lvl="1" indent="-457200">
              <a:buFont typeface="+mj-lt"/>
              <a:buAutoNum type="arabicPeriod"/>
            </a:pPr>
            <a:r>
              <a:rPr lang="en-US" dirty="0" smtClean="0">
                <a:solidFill>
                  <a:srgbClr val="000000"/>
                </a:solidFill>
              </a:rPr>
              <a:t>Status Report</a:t>
            </a:r>
            <a:endParaRPr lang="en-US" dirty="0">
              <a:solidFill>
                <a:srgbClr val="000000"/>
              </a:solidFill>
            </a:endParaRPr>
          </a:p>
          <a:p>
            <a:pPr marL="914400" lvl="1" indent="-457200">
              <a:buFont typeface="+mj-lt"/>
              <a:buAutoNum type="arabicPeriod"/>
            </a:pPr>
            <a:endParaRPr lang="en-US" dirty="0">
              <a:solidFill>
                <a:srgbClr val="000000"/>
              </a:solidFill>
            </a:endParaRPr>
          </a:p>
          <a:p>
            <a:r>
              <a:rPr lang="en-US" dirty="0" smtClean="0">
                <a:solidFill>
                  <a:srgbClr val="000000"/>
                </a:solidFill>
              </a:rPr>
              <a:t>Target timeline:</a:t>
            </a:r>
          </a:p>
          <a:p>
            <a:pPr lvl="1"/>
            <a:r>
              <a:rPr lang="en-US" dirty="0" smtClean="0">
                <a:solidFill>
                  <a:srgbClr val="000000"/>
                </a:solidFill>
              </a:rPr>
              <a:t>Now-December 2023: State develops Priority Plan</a:t>
            </a:r>
          </a:p>
          <a:p>
            <a:pPr lvl="1"/>
            <a:r>
              <a:rPr lang="en-US" dirty="0" smtClean="0">
                <a:solidFill>
                  <a:srgbClr val="000000"/>
                </a:solidFill>
              </a:rPr>
              <a:t>January-February 2024: Priority Plan published for public review</a:t>
            </a:r>
          </a:p>
          <a:p>
            <a:pPr lvl="1"/>
            <a:r>
              <a:rPr lang="en-US" dirty="0" smtClean="0">
                <a:solidFill>
                  <a:srgbClr val="000000"/>
                </a:solidFill>
              </a:rPr>
              <a:t>March 2024: Priority Plan due to EPA</a:t>
            </a:r>
          </a:p>
        </p:txBody>
      </p:sp>
    </p:spTree>
    <p:extLst>
      <p:ext uri="{BB962C8B-B14F-4D97-AF65-F5344CB8AC3E}">
        <p14:creationId xmlns:p14="http://schemas.microsoft.com/office/powerpoint/2010/main" val="18931944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
            <a:ext cx="9144000" cy="914400"/>
          </a:xfrm>
          <a:solidFill>
            <a:schemeClr val="tx1"/>
          </a:solidFill>
        </p:spPr>
        <p:txBody>
          <a:bodyPr/>
          <a:lstStyle/>
          <a:p>
            <a:pPr algn="ctr"/>
            <a:r>
              <a:rPr lang="en-US" sz="3200" dirty="0">
                <a:solidFill>
                  <a:schemeClr val="bg1"/>
                </a:solidFill>
              </a:rPr>
              <a:t>Climate Pollution Reduction Grant Planning Phase</a:t>
            </a:r>
          </a:p>
        </p:txBody>
      </p:sp>
      <p:sp>
        <p:nvSpPr>
          <p:cNvPr id="5" name="Content Placeholder 2"/>
          <p:cNvSpPr>
            <a:spLocks noGrp="1"/>
          </p:cNvSpPr>
          <p:nvPr>
            <p:ph type="body" sz="quarter" idx="10"/>
          </p:nvPr>
        </p:nvSpPr>
        <p:spPr>
          <a:xfrm>
            <a:off x="381000" y="1835757"/>
            <a:ext cx="7905750" cy="4290137"/>
          </a:xfrm>
        </p:spPr>
        <p:txBody>
          <a:bodyPr vert="horz" lIns="91440" tIns="45720" rIns="91440" bIns="45720" rtlCol="0" anchor="t">
            <a:noAutofit/>
          </a:bodyPr>
          <a:lstStyle/>
          <a:p>
            <a:pPr lvl="0"/>
            <a:r>
              <a:rPr lang="en-US" dirty="0" smtClean="0">
                <a:solidFill>
                  <a:srgbClr val="000000"/>
                </a:solidFill>
              </a:rPr>
              <a:t>Plan can focus on a specific sector or sectors as a priority for climate planning</a:t>
            </a:r>
          </a:p>
          <a:p>
            <a:pPr lvl="1"/>
            <a:r>
              <a:rPr lang="en-US" dirty="0" smtClean="0">
                <a:solidFill>
                  <a:srgbClr val="000000"/>
                </a:solidFill>
              </a:rPr>
              <a:t>Plan due to EPA March 1, </a:t>
            </a:r>
            <a:r>
              <a:rPr lang="en-US" dirty="0" smtClean="0">
                <a:solidFill>
                  <a:srgbClr val="000000"/>
                </a:solidFill>
              </a:rPr>
              <a:t>2024</a:t>
            </a:r>
            <a:endParaRPr lang="en-US" dirty="0">
              <a:solidFill>
                <a:srgbClr val="000000"/>
              </a:solidFill>
            </a:endParaRPr>
          </a:p>
          <a:p>
            <a:pPr lvl="0"/>
            <a:r>
              <a:rPr lang="en-US" dirty="0" smtClean="0">
                <a:solidFill>
                  <a:srgbClr val="000000"/>
                </a:solidFill>
              </a:rPr>
              <a:t>Focus on emissions reduction projects that are ready to implement now or in the near future as “priority</a:t>
            </a:r>
            <a:r>
              <a:rPr lang="en-US" dirty="0" smtClean="0">
                <a:solidFill>
                  <a:srgbClr val="000000"/>
                </a:solidFill>
              </a:rPr>
              <a:t>”</a:t>
            </a:r>
            <a:endParaRPr lang="en-US" dirty="0">
              <a:solidFill>
                <a:srgbClr val="000000"/>
              </a:solidFill>
            </a:endParaRPr>
          </a:p>
          <a:p>
            <a:pPr lvl="0"/>
            <a:r>
              <a:rPr lang="en-US" dirty="0" smtClean="0">
                <a:solidFill>
                  <a:srgbClr val="000000"/>
                </a:solidFill>
              </a:rPr>
              <a:t>Plan must include:</a:t>
            </a:r>
          </a:p>
          <a:p>
            <a:pPr lvl="1"/>
            <a:r>
              <a:rPr lang="en-US" dirty="0" smtClean="0">
                <a:solidFill>
                  <a:srgbClr val="000000"/>
                </a:solidFill>
              </a:rPr>
              <a:t>Simplified Greenhouse Gas Emissions Inventory</a:t>
            </a:r>
          </a:p>
          <a:p>
            <a:pPr lvl="1"/>
            <a:r>
              <a:rPr lang="en-US" dirty="0" smtClean="0">
                <a:solidFill>
                  <a:srgbClr val="000000"/>
                </a:solidFill>
              </a:rPr>
              <a:t>Quantified Emissions Reductions Measures</a:t>
            </a:r>
          </a:p>
          <a:p>
            <a:pPr lvl="1"/>
            <a:r>
              <a:rPr lang="en-US" dirty="0" smtClean="0">
                <a:solidFill>
                  <a:srgbClr val="000000"/>
                </a:solidFill>
              </a:rPr>
              <a:t>Low Income and Disadvantaged Community Benefits Analysis</a:t>
            </a:r>
          </a:p>
          <a:p>
            <a:pPr lvl="1"/>
            <a:r>
              <a:rPr lang="en-US" dirty="0" smtClean="0">
                <a:solidFill>
                  <a:srgbClr val="000000"/>
                </a:solidFill>
              </a:rPr>
              <a:t>Review of Authority to Implement</a:t>
            </a:r>
          </a:p>
        </p:txBody>
      </p:sp>
      <p:sp>
        <p:nvSpPr>
          <p:cNvPr id="2" name="Rectangle 1"/>
          <p:cNvSpPr/>
          <p:nvPr/>
        </p:nvSpPr>
        <p:spPr>
          <a:xfrm>
            <a:off x="381000" y="1113469"/>
            <a:ext cx="6026906" cy="523220"/>
          </a:xfrm>
          <a:prstGeom prst="rect">
            <a:avLst/>
          </a:prstGeom>
        </p:spPr>
        <p:txBody>
          <a:bodyPr wrap="none">
            <a:spAutoFit/>
          </a:bodyPr>
          <a:lstStyle/>
          <a:p>
            <a:r>
              <a:rPr lang="en-US" sz="2800" b="1" dirty="0">
                <a:solidFill>
                  <a:schemeClr val="accent2"/>
                </a:solidFill>
              </a:rPr>
              <a:t>Priority Climate Action Plan (PCAP)</a:t>
            </a:r>
          </a:p>
        </p:txBody>
      </p:sp>
    </p:spTree>
    <p:extLst>
      <p:ext uri="{BB962C8B-B14F-4D97-AF65-F5344CB8AC3E}">
        <p14:creationId xmlns:p14="http://schemas.microsoft.com/office/powerpoint/2010/main" val="6762189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
            <a:ext cx="9144000" cy="914400"/>
          </a:xfrm>
          <a:solidFill>
            <a:schemeClr val="tx1"/>
          </a:solidFill>
        </p:spPr>
        <p:txBody>
          <a:bodyPr/>
          <a:lstStyle/>
          <a:p>
            <a:pPr algn="ctr"/>
            <a:r>
              <a:rPr lang="en-US" sz="3200" dirty="0">
                <a:solidFill>
                  <a:schemeClr val="bg1"/>
                </a:solidFill>
              </a:rPr>
              <a:t>Climate Pollution Reduction Grant Planning Phase</a:t>
            </a:r>
          </a:p>
        </p:txBody>
      </p:sp>
      <p:sp>
        <p:nvSpPr>
          <p:cNvPr id="5" name="Content Placeholder 2"/>
          <p:cNvSpPr>
            <a:spLocks noGrp="1"/>
          </p:cNvSpPr>
          <p:nvPr>
            <p:ph type="body" sz="quarter" idx="10"/>
          </p:nvPr>
        </p:nvSpPr>
        <p:spPr>
          <a:xfrm>
            <a:off x="392430" y="1892907"/>
            <a:ext cx="7905750" cy="4290137"/>
          </a:xfrm>
        </p:spPr>
        <p:txBody>
          <a:bodyPr vert="horz" lIns="91440" tIns="45720" rIns="91440" bIns="45720" rtlCol="0" anchor="t">
            <a:normAutofit/>
          </a:bodyPr>
          <a:lstStyle/>
          <a:p>
            <a:pPr lvl="0"/>
            <a:r>
              <a:rPr lang="en-US" dirty="0" smtClean="0">
                <a:solidFill>
                  <a:srgbClr val="000000"/>
                </a:solidFill>
              </a:rPr>
              <a:t>Plan must include </a:t>
            </a:r>
            <a:r>
              <a:rPr lang="en-US" u="sng" dirty="0" smtClean="0">
                <a:solidFill>
                  <a:srgbClr val="000000"/>
                </a:solidFill>
              </a:rPr>
              <a:t>all</a:t>
            </a:r>
            <a:r>
              <a:rPr lang="en-US" dirty="0" smtClean="0">
                <a:solidFill>
                  <a:srgbClr val="000000"/>
                </a:solidFill>
              </a:rPr>
              <a:t> sources and </a:t>
            </a:r>
            <a:r>
              <a:rPr lang="en-US" u="sng" dirty="0" smtClean="0">
                <a:solidFill>
                  <a:srgbClr val="000000"/>
                </a:solidFill>
              </a:rPr>
              <a:t>all</a:t>
            </a:r>
            <a:r>
              <a:rPr lang="en-US" dirty="0" smtClean="0">
                <a:solidFill>
                  <a:srgbClr val="000000"/>
                </a:solidFill>
              </a:rPr>
              <a:t> sectors of greenhouse gas emissions</a:t>
            </a:r>
          </a:p>
          <a:p>
            <a:pPr lvl="1"/>
            <a:r>
              <a:rPr lang="en-US" sz="2200" dirty="0" smtClean="0">
                <a:solidFill>
                  <a:srgbClr val="000000"/>
                </a:solidFill>
              </a:rPr>
              <a:t>Plan due two years after grant awarded </a:t>
            </a:r>
            <a:endParaRPr lang="en-US" sz="2200" dirty="0">
              <a:solidFill>
                <a:srgbClr val="000000"/>
              </a:solidFill>
            </a:endParaRPr>
          </a:p>
          <a:p>
            <a:pPr lvl="0"/>
            <a:endParaRPr lang="en-US" sz="1000" dirty="0">
              <a:solidFill>
                <a:srgbClr val="000000"/>
              </a:solidFill>
            </a:endParaRPr>
          </a:p>
          <a:p>
            <a:pPr lvl="0"/>
            <a:r>
              <a:rPr lang="en-US" dirty="0" smtClean="0">
                <a:solidFill>
                  <a:srgbClr val="000000"/>
                </a:solidFill>
              </a:rPr>
              <a:t>Plan must include:</a:t>
            </a:r>
          </a:p>
          <a:p>
            <a:pPr lvl="1"/>
            <a:r>
              <a:rPr lang="en-US" dirty="0" smtClean="0">
                <a:solidFill>
                  <a:srgbClr val="000000"/>
                </a:solidFill>
              </a:rPr>
              <a:t>All elements of PCAP</a:t>
            </a:r>
          </a:p>
          <a:p>
            <a:pPr lvl="1"/>
            <a:r>
              <a:rPr lang="en-US" dirty="0" smtClean="0">
                <a:solidFill>
                  <a:srgbClr val="000000"/>
                </a:solidFill>
              </a:rPr>
              <a:t>Workforce Analysis and Development Strategy</a:t>
            </a:r>
          </a:p>
          <a:p>
            <a:pPr lvl="1"/>
            <a:r>
              <a:rPr lang="en-US" dirty="0" smtClean="0">
                <a:solidFill>
                  <a:srgbClr val="000000"/>
                </a:solidFill>
              </a:rPr>
              <a:t>Emissions Projections and Reduction Targets</a:t>
            </a:r>
          </a:p>
          <a:p>
            <a:pPr lvl="1"/>
            <a:r>
              <a:rPr lang="en-US" dirty="0" smtClean="0">
                <a:solidFill>
                  <a:srgbClr val="000000"/>
                </a:solidFill>
              </a:rPr>
              <a:t>Benefits Analysis for Geographic Scope of Plan</a:t>
            </a:r>
          </a:p>
          <a:p>
            <a:pPr lvl="1"/>
            <a:r>
              <a:rPr lang="en-US" dirty="0" smtClean="0">
                <a:solidFill>
                  <a:srgbClr val="000000"/>
                </a:solidFill>
              </a:rPr>
              <a:t>Review of Other Available Funding Sources</a:t>
            </a:r>
          </a:p>
        </p:txBody>
      </p:sp>
      <p:sp>
        <p:nvSpPr>
          <p:cNvPr id="4" name="Rectangle 3"/>
          <p:cNvSpPr/>
          <p:nvPr/>
        </p:nvSpPr>
        <p:spPr>
          <a:xfrm>
            <a:off x="289560" y="1010599"/>
            <a:ext cx="7278724" cy="523220"/>
          </a:xfrm>
          <a:prstGeom prst="rect">
            <a:avLst/>
          </a:prstGeom>
        </p:spPr>
        <p:txBody>
          <a:bodyPr wrap="none">
            <a:spAutoFit/>
          </a:bodyPr>
          <a:lstStyle/>
          <a:p>
            <a:r>
              <a:rPr lang="en-US" sz="2800" b="1" dirty="0" smtClean="0">
                <a:solidFill>
                  <a:schemeClr val="accent2"/>
                </a:solidFill>
              </a:rPr>
              <a:t>Comprehensive </a:t>
            </a:r>
            <a:r>
              <a:rPr lang="en-US" sz="2800" b="1" dirty="0">
                <a:solidFill>
                  <a:schemeClr val="accent2"/>
                </a:solidFill>
              </a:rPr>
              <a:t>Climate Action Plan </a:t>
            </a:r>
            <a:r>
              <a:rPr lang="en-US" sz="2800" b="1" dirty="0" smtClean="0">
                <a:solidFill>
                  <a:schemeClr val="accent2"/>
                </a:solidFill>
              </a:rPr>
              <a:t>(CCAP</a:t>
            </a:r>
            <a:r>
              <a:rPr lang="en-US" sz="2800" b="1" dirty="0">
                <a:solidFill>
                  <a:schemeClr val="accent2"/>
                </a:solidFill>
              </a:rPr>
              <a:t>)</a:t>
            </a:r>
          </a:p>
        </p:txBody>
      </p:sp>
    </p:spTree>
    <p:extLst>
      <p:ext uri="{BB962C8B-B14F-4D97-AF65-F5344CB8AC3E}">
        <p14:creationId xmlns:p14="http://schemas.microsoft.com/office/powerpoint/2010/main" val="2268388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914400"/>
          </a:xfrm>
          <a:solidFill>
            <a:schemeClr val="tx1"/>
          </a:solidFill>
        </p:spPr>
        <p:txBody>
          <a:bodyPr/>
          <a:lstStyle/>
          <a:p>
            <a:pPr algn="ctr"/>
            <a:r>
              <a:rPr lang="en-US" sz="3200" dirty="0">
                <a:solidFill>
                  <a:schemeClr val="bg1"/>
                </a:solidFill>
              </a:rPr>
              <a:t>Climate Pollution Reduction Grant Planning Phase</a:t>
            </a:r>
          </a:p>
        </p:txBody>
      </p:sp>
      <p:sp>
        <p:nvSpPr>
          <p:cNvPr id="5" name="Content Placeholder 2"/>
          <p:cNvSpPr>
            <a:spLocks noGrp="1"/>
          </p:cNvSpPr>
          <p:nvPr>
            <p:ph type="body" sz="quarter" idx="10"/>
          </p:nvPr>
        </p:nvSpPr>
        <p:spPr>
          <a:xfrm>
            <a:off x="472440" y="1718200"/>
            <a:ext cx="7905750" cy="4577318"/>
          </a:xfrm>
        </p:spPr>
        <p:txBody>
          <a:bodyPr vert="horz" lIns="91440" tIns="45720" rIns="91440" bIns="45720" rtlCol="0" anchor="t">
            <a:normAutofit lnSpcReduction="10000"/>
          </a:bodyPr>
          <a:lstStyle/>
          <a:p>
            <a:pPr lvl="0"/>
            <a:r>
              <a:rPr lang="en-US" dirty="0" smtClean="0">
                <a:solidFill>
                  <a:srgbClr val="000000"/>
                </a:solidFill>
              </a:rPr>
              <a:t>Main goal of planning efforts is to ensure all Missouri communities are eligible to apply for Implementation funding</a:t>
            </a:r>
          </a:p>
          <a:p>
            <a:pPr lvl="1"/>
            <a:r>
              <a:rPr lang="en-US" sz="2000" dirty="0" smtClean="0">
                <a:solidFill>
                  <a:srgbClr val="000000"/>
                </a:solidFill>
              </a:rPr>
              <a:t>Develop a network with communities across the state to offer meaningful public engagement and collaboration and solicit ideas for projects to include in the </a:t>
            </a:r>
            <a:r>
              <a:rPr lang="en-US" sz="2000" dirty="0" smtClean="0">
                <a:solidFill>
                  <a:srgbClr val="000000"/>
                </a:solidFill>
              </a:rPr>
              <a:t>plan</a:t>
            </a:r>
            <a:endParaRPr lang="en-US" sz="1000" dirty="0">
              <a:solidFill>
                <a:srgbClr val="000000"/>
              </a:solidFill>
            </a:endParaRPr>
          </a:p>
          <a:p>
            <a:pPr lvl="0"/>
            <a:r>
              <a:rPr lang="en-US" dirty="0" smtClean="0">
                <a:solidFill>
                  <a:srgbClr val="000000"/>
                </a:solidFill>
              </a:rPr>
              <a:t>Focus on areas of the state that are not already covered by another CPRG award and coordinate with the East-West Gateway Council of Governments and Mid-America Regional Council on their CPRG plans for the St. Louis and Kansas City metropolitan </a:t>
            </a:r>
            <a:r>
              <a:rPr lang="en-US" dirty="0" smtClean="0">
                <a:solidFill>
                  <a:srgbClr val="000000"/>
                </a:solidFill>
              </a:rPr>
              <a:t>areas</a:t>
            </a:r>
            <a:endParaRPr lang="en-US" dirty="0">
              <a:solidFill>
                <a:srgbClr val="000000"/>
              </a:solidFill>
            </a:endParaRPr>
          </a:p>
          <a:p>
            <a:r>
              <a:rPr lang="en-US" dirty="0" smtClean="0">
                <a:solidFill>
                  <a:srgbClr val="000000"/>
                </a:solidFill>
              </a:rPr>
              <a:t>Offer planning </a:t>
            </a:r>
            <a:r>
              <a:rPr lang="en-US" dirty="0" err="1" smtClean="0">
                <a:solidFill>
                  <a:srgbClr val="000000"/>
                </a:solidFill>
              </a:rPr>
              <a:t>subgrants</a:t>
            </a:r>
            <a:r>
              <a:rPr lang="en-US" dirty="0" smtClean="0">
                <a:solidFill>
                  <a:srgbClr val="000000"/>
                </a:solidFill>
              </a:rPr>
              <a:t> to partner with local governments to spread the word and develop project ideas for the implementation phase</a:t>
            </a:r>
            <a:endParaRPr lang="en-US" dirty="0">
              <a:solidFill>
                <a:srgbClr val="000000"/>
              </a:solidFill>
            </a:endParaRPr>
          </a:p>
        </p:txBody>
      </p:sp>
      <p:sp>
        <p:nvSpPr>
          <p:cNvPr id="4" name="Rectangle 3"/>
          <p:cNvSpPr/>
          <p:nvPr/>
        </p:nvSpPr>
        <p:spPr>
          <a:xfrm>
            <a:off x="472440" y="1054690"/>
            <a:ext cx="2696572" cy="523220"/>
          </a:xfrm>
          <a:prstGeom prst="rect">
            <a:avLst/>
          </a:prstGeom>
        </p:spPr>
        <p:txBody>
          <a:bodyPr wrap="none">
            <a:spAutoFit/>
          </a:bodyPr>
          <a:lstStyle/>
          <a:p>
            <a:r>
              <a:rPr lang="en-US" sz="2800" b="1" dirty="0" smtClean="0">
                <a:solidFill>
                  <a:schemeClr val="accent2"/>
                </a:solidFill>
              </a:rPr>
              <a:t>Missouri’s Plan</a:t>
            </a:r>
            <a:endParaRPr lang="en-US" sz="2800" b="1" dirty="0">
              <a:solidFill>
                <a:schemeClr val="accent2"/>
              </a:solidFill>
            </a:endParaRPr>
          </a:p>
        </p:txBody>
      </p:sp>
    </p:spTree>
    <p:extLst>
      <p:ext uri="{BB962C8B-B14F-4D97-AF65-F5344CB8AC3E}">
        <p14:creationId xmlns:p14="http://schemas.microsoft.com/office/powerpoint/2010/main" val="8591650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914400"/>
          </a:xfrm>
          <a:solidFill>
            <a:schemeClr val="tx1"/>
          </a:solidFill>
        </p:spPr>
        <p:txBody>
          <a:bodyPr/>
          <a:lstStyle/>
          <a:p>
            <a:pPr algn="ctr"/>
            <a:r>
              <a:rPr lang="en-US" sz="3200" dirty="0" smtClean="0">
                <a:solidFill>
                  <a:schemeClr val="bg1"/>
                </a:solidFill>
              </a:rPr>
              <a:t>Project Idea Submission Form</a:t>
            </a:r>
            <a:endParaRPr lang="en-US" sz="3200" dirty="0">
              <a:solidFill>
                <a:schemeClr val="bg1"/>
              </a:solidFill>
            </a:endParaRPr>
          </a:p>
        </p:txBody>
      </p:sp>
      <p:sp>
        <p:nvSpPr>
          <p:cNvPr id="5" name="Content Placeholder 2"/>
          <p:cNvSpPr>
            <a:spLocks noGrp="1"/>
          </p:cNvSpPr>
          <p:nvPr>
            <p:ph type="body" sz="quarter" idx="10"/>
          </p:nvPr>
        </p:nvSpPr>
        <p:spPr>
          <a:xfrm>
            <a:off x="355888" y="1368402"/>
            <a:ext cx="7905750" cy="4818185"/>
          </a:xfrm>
        </p:spPr>
        <p:txBody>
          <a:bodyPr vert="horz" lIns="91440" tIns="45720" rIns="91440" bIns="45720" rtlCol="0" anchor="t">
            <a:noAutofit/>
          </a:bodyPr>
          <a:lstStyle/>
          <a:p>
            <a:pPr lvl="0"/>
            <a:r>
              <a:rPr lang="en-US" dirty="0" smtClean="0">
                <a:solidFill>
                  <a:srgbClr val="000000"/>
                </a:solidFill>
              </a:rPr>
              <a:t>We want to hear your ideas for your communities. The form is on our webpage: </a:t>
            </a:r>
            <a:r>
              <a:rPr lang="en-US" dirty="0">
                <a:solidFill>
                  <a:srgbClr val="000000"/>
                </a:solidFill>
                <a:hlinkClick r:id="rId3"/>
              </a:rPr>
              <a:t>https://</a:t>
            </a:r>
            <a:r>
              <a:rPr lang="en-US" dirty="0" smtClean="0">
                <a:solidFill>
                  <a:srgbClr val="000000"/>
                </a:solidFill>
                <a:hlinkClick r:id="rId3"/>
              </a:rPr>
              <a:t>dnr.mo.gov/air/what-were-doing/climate-pollution-reduction-grants-cprg-program</a:t>
            </a:r>
            <a:endParaRPr lang="en-US" sz="1600" dirty="0">
              <a:solidFill>
                <a:srgbClr val="000000"/>
              </a:solidFill>
            </a:endParaRPr>
          </a:p>
          <a:p>
            <a:pPr lvl="0"/>
            <a:r>
              <a:rPr lang="en-US" dirty="0" smtClean="0">
                <a:solidFill>
                  <a:srgbClr val="000000"/>
                </a:solidFill>
              </a:rPr>
              <a:t>Missouri’s Priority Climate Action Plan (PCAP) will focus on near-term projects to reduce emissions and quickly inject economic benefits into communities</a:t>
            </a:r>
            <a:endParaRPr lang="en-US" sz="1600" dirty="0" smtClean="0">
              <a:solidFill>
                <a:srgbClr val="000000"/>
              </a:solidFill>
            </a:endParaRPr>
          </a:p>
          <a:p>
            <a:pPr lvl="0"/>
            <a:r>
              <a:rPr lang="en-US" dirty="0" smtClean="0">
                <a:solidFill>
                  <a:srgbClr val="000000"/>
                </a:solidFill>
              </a:rPr>
              <a:t>Implementation funding eligibility is based on inclusion in the PCAP. Sharing your ideas helps ensure they are included.</a:t>
            </a:r>
          </a:p>
          <a:p>
            <a:pPr lvl="0"/>
            <a:r>
              <a:rPr lang="en-US" dirty="0" smtClean="0">
                <a:solidFill>
                  <a:srgbClr val="000000"/>
                </a:solidFill>
              </a:rPr>
              <a:t>CPRG </a:t>
            </a:r>
            <a:r>
              <a:rPr lang="en-US" dirty="0">
                <a:solidFill>
                  <a:srgbClr val="000000"/>
                </a:solidFill>
              </a:rPr>
              <a:t>Feedback Survey: </a:t>
            </a:r>
            <a:r>
              <a:rPr lang="en-US" dirty="0">
                <a:solidFill>
                  <a:srgbClr val="000000"/>
                </a:solidFill>
                <a:hlinkClick r:id="rId4"/>
              </a:rPr>
              <a:t>https://</a:t>
            </a:r>
            <a:r>
              <a:rPr lang="en-US" dirty="0" smtClean="0">
                <a:solidFill>
                  <a:srgbClr val="000000"/>
                </a:solidFill>
                <a:hlinkClick r:id="rId4"/>
              </a:rPr>
              <a:t>www.surveymonkey.com/r/CPRG-Community-Engagement-Survey</a:t>
            </a:r>
            <a:endParaRPr lang="en-US" dirty="0" smtClean="0">
              <a:solidFill>
                <a:srgbClr val="000000"/>
              </a:solidFill>
            </a:endParaRPr>
          </a:p>
          <a:p>
            <a:pPr lvl="0"/>
            <a:endParaRPr lang="en-US" dirty="0" smtClean="0">
              <a:solidFill>
                <a:srgbClr val="000000"/>
              </a:solidFill>
            </a:endParaRPr>
          </a:p>
        </p:txBody>
      </p:sp>
    </p:spTree>
    <p:extLst>
      <p:ext uri="{BB962C8B-B14F-4D97-AF65-F5344CB8AC3E}">
        <p14:creationId xmlns:p14="http://schemas.microsoft.com/office/powerpoint/2010/main" val="27985045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
            <a:ext cx="9144000" cy="914400"/>
          </a:xfrm>
          <a:solidFill>
            <a:schemeClr val="tx1"/>
          </a:solidFill>
        </p:spPr>
        <p:txBody>
          <a:bodyPr/>
          <a:lstStyle/>
          <a:p>
            <a:pPr algn="ctr"/>
            <a:r>
              <a:rPr lang="en-US" sz="3200" dirty="0" smtClean="0">
                <a:solidFill>
                  <a:schemeClr val="bg1"/>
                </a:solidFill>
              </a:rPr>
              <a:t>Next Steps</a:t>
            </a:r>
            <a:endParaRPr lang="en-US" sz="3200" dirty="0">
              <a:solidFill>
                <a:schemeClr val="bg1"/>
              </a:solidFill>
            </a:endParaRPr>
          </a:p>
        </p:txBody>
      </p:sp>
      <p:sp>
        <p:nvSpPr>
          <p:cNvPr id="5" name="Content Placeholder 2"/>
          <p:cNvSpPr>
            <a:spLocks noGrp="1"/>
          </p:cNvSpPr>
          <p:nvPr>
            <p:ph type="body" sz="quarter" idx="10"/>
          </p:nvPr>
        </p:nvSpPr>
        <p:spPr>
          <a:xfrm>
            <a:off x="274320" y="1344266"/>
            <a:ext cx="8081010" cy="4290137"/>
          </a:xfrm>
        </p:spPr>
        <p:txBody>
          <a:bodyPr vert="horz" lIns="91440" tIns="45720" rIns="91440" bIns="45720" rtlCol="0" anchor="t">
            <a:noAutofit/>
          </a:bodyPr>
          <a:lstStyle/>
          <a:p>
            <a:pPr lvl="0"/>
            <a:r>
              <a:rPr lang="en-US" dirty="0" smtClean="0">
                <a:solidFill>
                  <a:srgbClr val="000000"/>
                </a:solidFill>
              </a:rPr>
              <a:t>Public participation in this process is critical to its success</a:t>
            </a:r>
          </a:p>
          <a:p>
            <a:pPr lvl="0"/>
            <a:endParaRPr lang="en-US" sz="600" dirty="0">
              <a:solidFill>
                <a:srgbClr val="000000"/>
              </a:solidFill>
            </a:endParaRPr>
          </a:p>
          <a:p>
            <a:pPr lvl="0"/>
            <a:r>
              <a:rPr lang="en-US" dirty="0" smtClean="0">
                <a:solidFill>
                  <a:srgbClr val="000000"/>
                </a:solidFill>
              </a:rPr>
              <a:t>Visit DNR webpage: </a:t>
            </a:r>
            <a:r>
              <a:rPr lang="en-US" dirty="0">
                <a:solidFill>
                  <a:srgbClr val="000000"/>
                </a:solidFill>
                <a:hlinkClick r:id="rId3"/>
              </a:rPr>
              <a:t>https://</a:t>
            </a:r>
            <a:r>
              <a:rPr lang="en-US" dirty="0" smtClean="0">
                <a:solidFill>
                  <a:srgbClr val="000000"/>
                </a:solidFill>
                <a:hlinkClick r:id="rId3"/>
              </a:rPr>
              <a:t>dnr.mo.gov/air/what-were-doing/climate-pollution-reduction-grants-cprg-program</a:t>
            </a:r>
            <a:endParaRPr lang="en-US" dirty="0" smtClean="0">
              <a:solidFill>
                <a:srgbClr val="000000"/>
              </a:solidFill>
            </a:endParaRPr>
          </a:p>
          <a:p>
            <a:pPr lvl="0"/>
            <a:endParaRPr lang="en-US" sz="600" dirty="0">
              <a:solidFill>
                <a:srgbClr val="000000"/>
              </a:solidFill>
            </a:endParaRPr>
          </a:p>
          <a:p>
            <a:pPr lvl="0"/>
            <a:r>
              <a:rPr lang="en-US" dirty="0" smtClean="0">
                <a:solidFill>
                  <a:srgbClr val="000000"/>
                </a:solidFill>
              </a:rPr>
              <a:t>Sign up for email alerts on our webpage </a:t>
            </a:r>
          </a:p>
          <a:p>
            <a:pPr lvl="0"/>
            <a:endParaRPr lang="en-US" sz="600" dirty="0">
              <a:solidFill>
                <a:srgbClr val="000000"/>
              </a:solidFill>
            </a:endParaRPr>
          </a:p>
          <a:p>
            <a:pPr lvl="0"/>
            <a:r>
              <a:rPr lang="en-US" dirty="0" smtClean="0">
                <a:solidFill>
                  <a:srgbClr val="000000"/>
                </a:solidFill>
              </a:rPr>
              <a:t>Local governments are applying for a subgrants to hold meetings to increase public participation and engagement in their communities</a:t>
            </a:r>
          </a:p>
          <a:p>
            <a:pPr lvl="0"/>
            <a:endParaRPr lang="en-US" sz="600" dirty="0">
              <a:solidFill>
                <a:srgbClr val="000000"/>
              </a:solidFill>
            </a:endParaRPr>
          </a:p>
          <a:p>
            <a:pPr lvl="0"/>
            <a:r>
              <a:rPr lang="en-US" dirty="0" smtClean="0">
                <a:solidFill>
                  <a:srgbClr val="000000"/>
                </a:solidFill>
              </a:rPr>
              <a:t>We encourage the public to attend meetings, offer project and policy ideas for inclusion in the plans, and comment on draft plans once released</a:t>
            </a:r>
          </a:p>
        </p:txBody>
      </p:sp>
      <p:pic>
        <p:nvPicPr>
          <p:cNvPr id="4" name="Picture 3"/>
          <p:cNvPicPr>
            <a:picLocks noChangeAspect="1"/>
          </p:cNvPicPr>
          <p:nvPr/>
        </p:nvPicPr>
        <p:blipFill>
          <a:blip r:embed="rId4"/>
          <a:stretch>
            <a:fillRect/>
          </a:stretch>
        </p:blipFill>
        <p:spPr>
          <a:xfrm>
            <a:off x="6135731" y="2851070"/>
            <a:ext cx="2686425" cy="638264"/>
          </a:xfrm>
          <a:prstGeom prst="rect">
            <a:avLst/>
          </a:prstGeom>
        </p:spPr>
      </p:pic>
    </p:spTree>
    <p:extLst>
      <p:ext uri="{BB962C8B-B14F-4D97-AF65-F5344CB8AC3E}">
        <p14:creationId xmlns:p14="http://schemas.microsoft.com/office/powerpoint/2010/main" val="23374865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92792" y="2110354"/>
            <a:ext cx="6299201" cy="4465708"/>
          </a:xfrm>
        </p:spPr>
        <p:txBody>
          <a:bodyPr>
            <a:normAutofit/>
          </a:bodyPr>
          <a:lstStyle/>
          <a:p>
            <a:pPr marL="0" indent="0">
              <a:spcBef>
                <a:spcPts val="0"/>
              </a:spcBef>
              <a:buNone/>
            </a:pPr>
            <a:r>
              <a:rPr lang="en-US" dirty="0" smtClean="0"/>
              <a:t>Missouri Department of Natural Resources</a:t>
            </a:r>
          </a:p>
          <a:p>
            <a:pPr marL="0" indent="0">
              <a:spcBef>
                <a:spcPts val="0"/>
              </a:spcBef>
              <a:buNone/>
            </a:pPr>
            <a:r>
              <a:rPr lang="en-US" dirty="0" smtClean="0"/>
              <a:t>Air </a:t>
            </a:r>
            <a:r>
              <a:rPr lang="en-US" dirty="0"/>
              <a:t>Pollution Control Program</a:t>
            </a:r>
          </a:p>
          <a:p>
            <a:pPr marL="0" indent="0">
              <a:spcBef>
                <a:spcPts val="0"/>
              </a:spcBef>
              <a:buNone/>
            </a:pPr>
            <a:r>
              <a:rPr lang="en-US" dirty="0" smtClean="0"/>
              <a:t>CPRG Team</a:t>
            </a:r>
          </a:p>
          <a:p>
            <a:pPr marL="0" indent="0">
              <a:spcBef>
                <a:spcPts val="0"/>
              </a:spcBef>
              <a:buNone/>
            </a:pPr>
            <a:r>
              <a:rPr lang="en-US" dirty="0" smtClean="0"/>
              <a:t>Wesley Fitzgibbons</a:t>
            </a:r>
          </a:p>
          <a:p>
            <a:pPr marL="0" indent="0">
              <a:spcBef>
                <a:spcPts val="0"/>
              </a:spcBef>
              <a:buNone/>
            </a:pPr>
            <a:r>
              <a:rPr lang="en-US" smtClean="0"/>
              <a:t>Nicole Weidenbenner</a:t>
            </a:r>
            <a:endParaRPr lang="en-US" dirty="0"/>
          </a:p>
          <a:p>
            <a:pPr marL="0" indent="0">
              <a:spcBef>
                <a:spcPts val="0"/>
              </a:spcBef>
              <a:buNone/>
            </a:pPr>
            <a:r>
              <a:rPr lang="en-US" dirty="0" smtClean="0"/>
              <a:t>573-751-4817</a:t>
            </a:r>
            <a:endParaRPr lang="en-US" dirty="0"/>
          </a:p>
          <a:p>
            <a:pPr marL="0" indent="0">
              <a:buNone/>
            </a:pPr>
            <a:endParaRPr lang="en-US" dirty="0"/>
          </a:p>
          <a:p>
            <a:pPr marL="0" indent="0">
              <a:buNone/>
            </a:pPr>
            <a:r>
              <a:rPr lang="en-US" dirty="0" smtClean="0">
                <a:hlinkClick r:id="rId3"/>
              </a:rPr>
              <a:t>CPRGTeam@dnr.mo.gov</a:t>
            </a:r>
            <a:r>
              <a:rPr lang="en-US" dirty="0" smtClean="0"/>
              <a:t> </a:t>
            </a:r>
          </a:p>
        </p:txBody>
      </p:sp>
      <p:sp>
        <p:nvSpPr>
          <p:cNvPr id="3" name="Title 2"/>
          <p:cNvSpPr>
            <a:spLocks noGrp="1"/>
          </p:cNvSpPr>
          <p:nvPr>
            <p:ph type="title"/>
          </p:nvPr>
        </p:nvSpPr>
        <p:spPr>
          <a:xfrm>
            <a:off x="0" y="1"/>
            <a:ext cx="9144000" cy="1353312"/>
          </a:xfrm>
          <a:solidFill>
            <a:schemeClr val="tx1"/>
          </a:solidFill>
        </p:spPr>
        <p:txBody>
          <a:bodyPr/>
          <a:lstStyle/>
          <a:p>
            <a:pPr algn="ctr"/>
            <a:r>
              <a:rPr lang="en-US" dirty="0">
                <a:solidFill>
                  <a:schemeClr val="bg1"/>
                </a:solidFill>
              </a:rPr>
              <a:t>Contact Information</a:t>
            </a:r>
          </a:p>
        </p:txBody>
      </p:sp>
    </p:spTree>
    <p:extLst>
      <p:ext uri="{BB962C8B-B14F-4D97-AF65-F5344CB8AC3E}">
        <p14:creationId xmlns:p14="http://schemas.microsoft.com/office/powerpoint/2010/main" val="5134679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
            <a:ext cx="9144000" cy="914399"/>
          </a:xfrm>
          <a:solidFill>
            <a:schemeClr val="tx1"/>
          </a:solidFill>
        </p:spPr>
        <p:txBody>
          <a:bodyPr/>
          <a:lstStyle/>
          <a:p>
            <a:pPr algn="ctr"/>
            <a:r>
              <a:rPr lang="en-US" sz="3200" dirty="0" smtClean="0">
                <a:solidFill>
                  <a:schemeClr val="bg1"/>
                </a:solidFill>
              </a:rPr>
              <a:t>Overview</a:t>
            </a:r>
            <a:endParaRPr lang="en-US" sz="3200" dirty="0">
              <a:solidFill>
                <a:schemeClr val="bg1"/>
              </a:solidFill>
            </a:endParaRPr>
          </a:p>
        </p:txBody>
      </p:sp>
      <p:sp>
        <p:nvSpPr>
          <p:cNvPr id="17" name="Content Placeholder 2"/>
          <p:cNvSpPr txBox="1">
            <a:spLocks/>
          </p:cNvSpPr>
          <p:nvPr/>
        </p:nvSpPr>
        <p:spPr>
          <a:xfrm>
            <a:off x="359764" y="1517057"/>
            <a:ext cx="8366225" cy="4297589"/>
          </a:xfrm>
          <a:prstGeom prst="rect">
            <a:avLst/>
          </a:prstGeom>
        </p:spPr>
        <p:txBody>
          <a:bodyPr vert="horz" lIns="91440" tIns="45720" rIns="91440" bIns="45720" rtlCol="0" anchor="t">
            <a:noAutofit/>
          </a:bodyPr>
          <a:lstStyle>
            <a:defPPr>
              <a:defRPr lang="en-US"/>
            </a:defPPr>
            <a:lvl1pPr marL="0" algn="l" defTabSz="457200" rtl="0" eaLnBrk="1" latinLnBrk="0" hangingPunct="1">
              <a:defRPr sz="1200" kern="1200">
                <a:solidFill>
                  <a:schemeClr val="accent2"/>
                </a:solidFill>
                <a:latin typeface="+mj-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342900" indent="-342900">
              <a:spcAft>
                <a:spcPts val="600"/>
              </a:spcAft>
              <a:buFont typeface="Arial" panose="020B0604020202020204" pitchFamily="34" charset="0"/>
              <a:buChar char="•"/>
            </a:pPr>
            <a:r>
              <a:rPr lang="en-US" sz="3200" dirty="0" smtClean="0">
                <a:solidFill>
                  <a:srgbClr val="00B050"/>
                </a:solidFill>
                <a:latin typeface="+mn-lt"/>
              </a:rPr>
              <a:t>What is the Climate Pollution Reduction Grant?</a:t>
            </a:r>
            <a:endParaRPr lang="en-US" sz="1000" dirty="0" smtClean="0">
              <a:latin typeface="+mn-lt"/>
            </a:endParaRPr>
          </a:p>
          <a:p>
            <a:pPr marL="342900" indent="-342900">
              <a:spcAft>
                <a:spcPts val="600"/>
              </a:spcAft>
              <a:buFont typeface="Arial" panose="020B0604020202020204" pitchFamily="34" charset="0"/>
              <a:buChar char="•"/>
            </a:pPr>
            <a:endParaRPr lang="en-US" sz="3200" dirty="0" smtClean="0">
              <a:latin typeface="+mn-lt"/>
            </a:endParaRPr>
          </a:p>
          <a:p>
            <a:pPr marL="342900" indent="-342900">
              <a:spcAft>
                <a:spcPts val="600"/>
              </a:spcAft>
              <a:buFont typeface="Arial" panose="020B0604020202020204" pitchFamily="34" charset="0"/>
              <a:buChar char="•"/>
            </a:pPr>
            <a:r>
              <a:rPr lang="en-US" sz="3200" dirty="0" smtClean="0">
                <a:latin typeface="+mn-lt"/>
              </a:rPr>
              <a:t>How can your community benefit?</a:t>
            </a:r>
          </a:p>
          <a:p>
            <a:pPr marL="342900" indent="-342900">
              <a:spcAft>
                <a:spcPts val="600"/>
              </a:spcAft>
              <a:buFont typeface="Arial" panose="020B0604020202020204" pitchFamily="34" charset="0"/>
              <a:buChar char="•"/>
            </a:pPr>
            <a:endParaRPr lang="en-US" sz="3200" dirty="0" smtClean="0">
              <a:latin typeface="+mn-lt"/>
            </a:endParaRPr>
          </a:p>
          <a:p>
            <a:pPr marL="342900" indent="-342900">
              <a:spcAft>
                <a:spcPts val="600"/>
              </a:spcAft>
              <a:buFont typeface="Arial" panose="020B0604020202020204" pitchFamily="34" charset="0"/>
              <a:buChar char="•"/>
            </a:pPr>
            <a:r>
              <a:rPr lang="en-US" sz="3200" dirty="0" smtClean="0">
                <a:latin typeface="+mn-lt"/>
              </a:rPr>
              <a:t>What will be in the State’s plan?</a:t>
            </a:r>
          </a:p>
        </p:txBody>
      </p:sp>
    </p:spTree>
    <p:extLst>
      <p:ext uri="{BB962C8B-B14F-4D97-AF65-F5344CB8AC3E}">
        <p14:creationId xmlns:p14="http://schemas.microsoft.com/office/powerpoint/2010/main" val="5822246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
            <a:ext cx="9144000" cy="914400"/>
          </a:xfrm>
          <a:solidFill>
            <a:schemeClr val="tx1"/>
          </a:solidFill>
        </p:spPr>
        <p:txBody>
          <a:bodyPr/>
          <a:lstStyle/>
          <a:p>
            <a:pPr algn="ctr"/>
            <a:r>
              <a:rPr lang="en-US" sz="3200" dirty="0" smtClean="0">
                <a:solidFill>
                  <a:schemeClr val="bg1"/>
                </a:solidFill>
              </a:rPr>
              <a:t>What is the Climate Pollution Reduction Grant?</a:t>
            </a:r>
            <a:endParaRPr lang="en-US" sz="3200" dirty="0">
              <a:solidFill>
                <a:schemeClr val="bg1"/>
              </a:solidFill>
            </a:endParaRPr>
          </a:p>
        </p:txBody>
      </p:sp>
      <p:sp>
        <p:nvSpPr>
          <p:cNvPr id="5" name="Content Placeholder 2"/>
          <p:cNvSpPr>
            <a:spLocks noGrp="1"/>
          </p:cNvSpPr>
          <p:nvPr>
            <p:ph type="body" sz="quarter" idx="10"/>
          </p:nvPr>
        </p:nvSpPr>
        <p:spPr>
          <a:xfrm>
            <a:off x="666750" y="1630017"/>
            <a:ext cx="7905750" cy="3869635"/>
          </a:xfrm>
        </p:spPr>
        <p:txBody>
          <a:bodyPr vert="horz" lIns="91440" tIns="45720" rIns="91440" bIns="45720" rtlCol="0" anchor="t">
            <a:noAutofit/>
          </a:bodyPr>
          <a:lstStyle/>
          <a:p>
            <a:pPr lvl="0"/>
            <a:r>
              <a:rPr lang="en-US" dirty="0">
                <a:solidFill>
                  <a:srgbClr val="000000"/>
                </a:solidFill>
              </a:rPr>
              <a:t>The Climate Pollution Reduction Grant (CPRG) is part of the Inflation Reduction Act (IRA), signed into law in August of </a:t>
            </a:r>
            <a:r>
              <a:rPr lang="en-US" dirty="0" smtClean="0">
                <a:solidFill>
                  <a:srgbClr val="000000"/>
                </a:solidFill>
              </a:rPr>
              <a:t>2022</a:t>
            </a:r>
            <a:endParaRPr lang="en-US" dirty="0">
              <a:solidFill>
                <a:srgbClr val="000000"/>
              </a:solidFill>
            </a:endParaRPr>
          </a:p>
          <a:p>
            <a:pPr lvl="0"/>
            <a:r>
              <a:rPr lang="en-US" dirty="0" smtClean="0">
                <a:solidFill>
                  <a:srgbClr val="000000"/>
                </a:solidFill>
              </a:rPr>
              <a:t>CPRG is an EPA program that provides grants to states, local governments, </a:t>
            </a:r>
            <a:r>
              <a:rPr lang="en-US" dirty="0" smtClean="0">
                <a:solidFill>
                  <a:srgbClr val="000000"/>
                </a:solidFill>
              </a:rPr>
              <a:t>tribes </a:t>
            </a:r>
            <a:r>
              <a:rPr lang="en-US" dirty="0" smtClean="0">
                <a:solidFill>
                  <a:srgbClr val="000000"/>
                </a:solidFill>
              </a:rPr>
              <a:t>and territories to create plans to reduce greenhouse gas </a:t>
            </a:r>
            <a:r>
              <a:rPr lang="en-US" dirty="0" smtClean="0">
                <a:solidFill>
                  <a:srgbClr val="000000"/>
                </a:solidFill>
              </a:rPr>
              <a:t>emissions</a:t>
            </a:r>
            <a:endParaRPr lang="en-US" dirty="0" smtClean="0">
              <a:solidFill>
                <a:srgbClr val="000000"/>
              </a:solidFill>
            </a:endParaRPr>
          </a:p>
          <a:p>
            <a:r>
              <a:rPr lang="en-US" dirty="0">
                <a:solidFill>
                  <a:srgbClr val="000000"/>
                </a:solidFill>
              </a:rPr>
              <a:t>CPRG funding breakdown:</a:t>
            </a:r>
          </a:p>
          <a:p>
            <a:pPr lvl="1"/>
            <a:r>
              <a:rPr lang="en-US" dirty="0">
                <a:solidFill>
                  <a:srgbClr val="000000"/>
                </a:solidFill>
              </a:rPr>
              <a:t>$250 </a:t>
            </a:r>
            <a:r>
              <a:rPr lang="en-US" u="sng" dirty="0">
                <a:solidFill>
                  <a:srgbClr val="000000"/>
                </a:solidFill>
              </a:rPr>
              <a:t>M</a:t>
            </a:r>
            <a:r>
              <a:rPr lang="en-US" dirty="0">
                <a:solidFill>
                  <a:srgbClr val="000000"/>
                </a:solidFill>
              </a:rPr>
              <a:t>illion for planning grants</a:t>
            </a:r>
          </a:p>
          <a:p>
            <a:pPr lvl="1"/>
            <a:r>
              <a:rPr lang="en-US" dirty="0">
                <a:solidFill>
                  <a:srgbClr val="000000"/>
                </a:solidFill>
              </a:rPr>
              <a:t>$4.6 </a:t>
            </a:r>
            <a:r>
              <a:rPr lang="en-US" b="1" u="sng" dirty="0">
                <a:solidFill>
                  <a:srgbClr val="000000"/>
                </a:solidFill>
              </a:rPr>
              <a:t>B</a:t>
            </a:r>
            <a:r>
              <a:rPr lang="en-US" b="1" dirty="0">
                <a:solidFill>
                  <a:srgbClr val="000000"/>
                </a:solidFill>
              </a:rPr>
              <a:t>illion</a:t>
            </a:r>
            <a:r>
              <a:rPr lang="en-US" dirty="0">
                <a:solidFill>
                  <a:srgbClr val="000000"/>
                </a:solidFill>
              </a:rPr>
              <a:t> for implementation of plans</a:t>
            </a:r>
          </a:p>
        </p:txBody>
      </p:sp>
    </p:spTree>
    <p:extLst>
      <p:ext uri="{BB962C8B-B14F-4D97-AF65-F5344CB8AC3E}">
        <p14:creationId xmlns:p14="http://schemas.microsoft.com/office/powerpoint/2010/main" val="28892632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
            <a:ext cx="9144000" cy="914400"/>
          </a:xfrm>
          <a:solidFill>
            <a:schemeClr val="tx1"/>
          </a:solidFill>
        </p:spPr>
        <p:txBody>
          <a:bodyPr/>
          <a:lstStyle/>
          <a:p>
            <a:pPr algn="ctr"/>
            <a:r>
              <a:rPr lang="en-US" sz="3200" dirty="0">
                <a:solidFill>
                  <a:schemeClr val="bg1"/>
                </a:solidFill>
              </a:rPr>
              <a:t>What is the Climate Pollution Reduction Grant?</a:t>
            </a:r>
          </a:p>
        </p:txBody>
      </p:sp>
      <p:sp>
        <p:nvSpPr>
          <p:cNvPr id="5" name="Content Placeholder 2"/>
          <p:cNvSpPr>
            <a:spLocks noGrp="1"/>
          </p:cNvSpPr>
          <p:nvPr>
            <p:ph type="body" sz="quarter" idx="10"/>
          </p:nvPr>
        </p:nvSpPr>
        <p:spPr>
          <a:xfrm>
            <a:off x="666750" y="1630017"/>
            <a:ext cx="7905750" cy="4590674"/>
          </a:xfrm>
        </p:spPr>
        <p:txBody>
          <a:bodyPr vert="horz" lIns="91440" tIns="45720" rIns="91440" bIns="45720" rtlCol="0" anchor="t">
            <a:noAutofit/>
          </a:bodyPr>
          <a:lstStyle/>
          <a:p>
            <a:pPr lvl="0"/>
            <a:r>
              <a:rPr lang="en-US" dirty="0" smtClean="0">
                <a:solidFill>
                  <a:srgbClr val="000000"/>
                </a:solidFill>
              </a:rPr>
              <a:t>EPA will administer grant in two phases</a:t>
            </a:r>
            <a:r>
              <a:rPr lang="en-US" dirty="0" smtClean="0">
                <a:solidFill>
                  <a:srgbClr val="000000"/>
                </a:solidFill>
              </a:rPr>
              <a:t>:</a:t>
            </a:r>
            <a:endParaRPr lang="en-US" dirty="0">
              <a:solidFill>
                <a:srgbClr val="000000"/>
              </a:solidFill>
            </a:endParaRPr>
          </a:p>
          <a:p>
            <a:pPr lvl="0"/>
            <a:r>
              <a:rPr lang="en-US" b="1" dirty="0" smtClean="0">
                <a:solidFill>
                  <a:srgbClr val="000000"/>
                </a:solidFill>
              </a:rPr>
              <a:t>Planning Phase: </a:t>
            </a:r>
            <a:r>
              <a:rPr lang="en-US" dirty="0" smtClean="0">
                <a:solidFill>
                  <a:srgbClr val="000000"/>
                </a:solidFill>
              </a:rPr>
              <a:t>$250 million to develop climate plans</a:t>
            </a:r>
          </a:p>
          <a:p>
            <a:pPr lvl="1"/>
            <a:r>
              <a:rPr lang="en-US" dirty="0" smtClean="0">
                <a:solidFill>
                  <a:srgbClr val="000000"/>
                </a:solidFill>
              </a:rPr>
              <a:t>State governments, D.C</a:t>
            </a:r>
            <a:r>
              <a:rPr lang="en-US" dirty="0" smtClean="0">
                <a:solidFill>
                  <a:srgbClr val="000000"/>
                </a:solidFill>
              </a:rPr>
              <a:t>. </a:t>
            </a:r>
            <a:r>
              <a:rPr lang="en-US" dirty="0" smtClean="0">
                <a:solidFill>
                  <a:srgbClr val="000000"/>
                </a:solidFill>
              </a:rPr>
              <a:t>and Puerto Rico eligible for $3 million</a:t>
            </a:r>
          </a:p>
          <a:p>
            <a:pPr lvl="1"/>
            <a:r>
              <a:rPr lang="en-US" dirty="0" smtClean="0">
                <a:solidFill>
                  <a:srgbClr val="000000"/>
                </a:solidFill>
              </a:rPr>
              <a:t>Top 67 most populous metropolitan areas: eligible for $1 million</a:t>
            </a:r>
          </a:p>
          <a:p>
            <a:pPr lvl="1"/>
            <a:r>
              <a:rPr lang="en-US" dirty="0" smtClean="0">
                <a:solidFill>
                  <a:srgbClr val="000000"/>
                </a:solidFill>
              </a:rPr>
              <a:t>US Territories eligible for $500,000</a:t>
            </a:r>
          </a:p>
          <a:p>
            <a:pPr lvl="1"/>
            <a:r>
              <a:rPr lang="en-US" dirty="0" smtClean="0">
                <a:solidFill>
                  <a:srgbClr val="000000"/>
                </a:solidFill>
              </a:rPr>
              <a:t>$25 million set aside for tribal </a:t>
            </a:r>
            <a:r>
              <a:rPr lang="en-US" dirty="0" smtClean="0">
                <a:solidFill>
                  <a:srgbClr val="000000"/>
                </a:solidFill>
              </a:rPr>
              <a:t>governments</a:t>
            </a:r>
            <a:endParaRPr lang="en-US" dirty="0">
              <a:solidFill>
                <a:srgbClr val="000000"/>
              </a:solidFill>
            </a:endParaRPr>
          </a:p>
          <a:p>
            <a:r>
              <a:rPr lang="en-US" b="1" dirty="0" smtClean="0">
                <a:solidFill>
                  <a:srgbClr val="000000"/>
                </a:solidFill>
              </a:rPr>
              <a:t>Implementation Phase: </a:t>
            </a:r>
            <a:r>
              <a:rPr lang="en-US" dirty="0" smtClean="0">
                <a:solidFill>
                  <a:srgbClr val="000000"/>
                </a:solidFill>
              </a:rPr>
              <a:t>$4.6 billion to implement plans</a:t>
            </a:r>
          </a:p>
          <a:p>
            <a:pPr lvl="1"/>
            <a:r>
              <a:rPr lang="en-US" dirty="0" smtClean="0">
                <a:solidFill>
                  <a:srgbClr val="000000"/>
                </a:solidFill>
              </a:rPr>
              <a:t>Project eligibility is based on inclusion in one of the climate plans developed in the Planning Phase</a:t>
            </a:r>
            <a:endParaRPr lang="en-US" dirty="0">
              <a:solidFill>
                <a:srgbClr val="000000"/>
              </a:solidFill>
            </a:endParaRPr>
          </a:p>
        </p:txBody>
      </p:sp>
    </p:spTree>
    <p:extLst>
      <p:ext uri="{BB962C8B-B14F-4D97-AF65-F5344CB8AC3E}">
        <p14:creationId xmlns:p14="http://schemas.microsoft.com/office/powerpoint/2010/main" val="9401572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
            <a:ext cx="9144000" cy="914400"/>
          </a:xfrm>
          <a:solidFill>
            <a:schemeClr val="tx1"/>
          </a:solidFill>
        </p:spPr>
        <p:txBody>
          <a:bodyPr/>
          <a:lstStyle/>
          <a:p>
            <a:pPr algn="ctr"/>
            <a:r>
              <a:rPr lang="en-US" sz="3200" dirty="0" smtClean="0">
                <a:solidFill>
                  <a:schemeClr val="bg1"/>
                </a:solidFill>
              </a:rPr>
              <a:t>Missouri’s CPRG Planning</a:t>
            </a:r>
            <a:endParaRPr lang="en-US" sz="3200" dirty="0">
              <a:solidFill>
                <a:schemeClr val="bg1"/>
              </a:solidFill>
            </a:endParaRPr>
          </a:p>
        </p:txBody>
      </p:sp>
      <p:sp>
        <p:nvSpPr>
          <p:cNvPr id="5" name="Content Placeholder 2"/>
          <p:cNvSpPr>
            <a:spLocks noGrp="1"/>
          </p:cNvSpPr>
          <p:nvPr>
            <p:ph type="body" sz="quarter" idx="10"/>
          </p:nvPr>
        </p:nvSpPr>
        <p:spPr>
          <a:xfrm>
            <a:off x="666750" y="1630017"/>
            <a:ext cx="7905750" cy="4290137"/>
          </a:xfrm>
        </p:spPr>
        <p:txBody>
          <a:bodyPr vert="horz" lIns="91440" tIns="45720" rIns="91440" bIns="45720" rtlCol="0" anchor="t">
            <a:normAutofit/>
          </a:bodyPr>
          <a:lstStyle/>
          <a:p>
            <a:pPr lvl="0"/>
            <a:r>
              <a:rPr lang="en-US" dirty="0" smtClean="0">
                <a:solidFill>
                  <a:srgbClr val="000000"/>
                </a:solidFill>
              </a:rPr>
              <a:t>The Department of Natural Resources is the lead agency for CPRG planning in Missouri. </a:t>
            </a:r>
          </a:p>
          <a:p>
            <a:pPr lvl="1"/>
            <a:r>
              <a:rPr lang="en-US" dirty="0" smtClean="0">
                <a:solidFill>
                  <a:srgbClr val="000000"/>
                </a:solidFill>
              </a:rPr>
              <a:t>Submitted a grant workplan to EPA in April, which was approved in August</a:t>
            </a:r>
          </a:p>
          <a:p>
            <a:pPr lvl="1"/>
            <a:r>
              <a:rPr lang="en-US" dirty="0" smtClean="0">
                <a:solidFill>
                  <a:srgbClr val="000000"/>
                </a:solidFill>
              </a:rPr>
              <a:t>Working to develop the plans and gather input on measures to include</a:t>
            </a:r>
          </a:p>
          <a:p>
            <a:pPr lvl="1"/>
            <a:endParaRPr lang="en-US" dirty="0">
              <a:solidFill>
                <a:srgbClr val="000000"/>
              </a:solidFill>
            </a:endParaRPr>
          </a:p>
          <a:p>
            <a:r>
              <a:rPr lang="en-US" dirty="0" smtClean="0">
                <a:solidFill>
                  <a:srgbClr val="000000"/>
                </a:solidFill>
              </a:rPr>
              <a:t>Missouri’s main planning goal: Ensure all Missouri communities can access funding for greenhouse gas reduction projects during the implementation phase</a:t>
            </a:r>
          </a:p>
        </p:txBody>
      </p:sp>
    </p:spTree>
    <p:extLst>
      <p:ext uri="{BB962C8B-B14F-4D97-AF65-F5344CB8AC3E}">
        <p14:creationId xmlns:p14="http://schemas.microsoft.com/office/powerpoint/2010/main" val="19223446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
            <a:ext cx="9144000" cy="914400"/>
          </a:xfrm>
          <a:solidFill>
            <a:schemeClr val="tx1"/>
          </a:solidFill>
        </p:spPr>
        <p:txBody>
          <a:bodyPr/>
          <a:lstStyle/>
          <a:p>
            <a:pPr algn="ctr"/>
            <a:r>
              <a:rPr lang="en-US" sz="3200" dirty="0" smtClean="0">
                <a:solidFill>
                  <a:schemeClr val="bg1"/>
                </a:solidFill>
              </a:rPr>
              <a:t>EPA’s CPRG Implementation</a:t>
            </a:r>
            <a:endParaRPr lang="en-US" sz="3200" dirty="0">
              <a:solidFill>
                <a:schemeClr val="bg1"/>
              </a:solidFill>
            </a:endParaRPr>
          </a:p>
        </p:txBody>
      </p:sp>
      <p:sp>
        <p:nvSpPr>
          <p:cNvPr id="5" name="Content Placeholder 2"/>
          <p:cNvSpPr>
            <a:spLocks noGrp="1"/>
          </p:cNvSpPr>
          <p:nvPr>
            <p:ph type="body" sz="quarter" idx="10"/>
          </p:nvPr>
        </p:nvSpPr>
        <p:spPr>
          <a:xfrm>
            <a:off x="619125" y="1254878"/>
            <a:ext cx="7905750" cy="4290137"/>
          </a:xfrm>
        </p:spPr>
        <p:txBody>
          <a:bodyPr vert="horz" lIns="91440" tIns="45720" rIns="91440" bIns="45720" rtlCol="0" anchor="t">
            <a:normAutofit/>
          </a:bodyPr>
          <a:lstStyle/>
          <a:p>
            <a:pPr lvl="0"/>
            <a:r>
              <a:rPr lang="en-US" dirty="0" smtClean="0">
                <a:solidFill>
                  <a:srgbClr val="000000"/>
                </a:solidFill>
              </a:rPr>
              <a:t>EPA released a Notice of Funding Opportunity on </a:t>
            </a:r>
            <a:r>
              <a:rPr lang="en-US" dirty="0" smtClean="0">
                <a:solidFill>
                  <a:srgbClr val="000000"/>
                </a:solidFill>
              </a:rPr>
              <a:t/>
            </a:r>
            <a:br>
              <a:rPr lang="en-US" dirty="0" smtClean="0">
                <a:solidFill>
                  <a:srgbClr val="000000"/>
                </a:solidFill>
              </a:rPr>
            </a:br>
            <a:r>
              <a:rPr lang="en-US" dirty="0" smtClean="0">
                <a:solidFill>
                  <a:srgbClr val="000000"/>
                </a:solidFill>
              </a:rPr>
              <a:t>Sept. 20, </a:t>
            </a:r>
            <a:r>
              <a:rPr lang="en-US" dirty="0" smtClean="0">
                <a:solidFill>
                  <a:srgbClr val="000000"/>
                </a:solidFill>
              </a:rPr>
              <a:t>2023.</a:t>
            </a:r>
            <a:endParaRPr lang="en-US" dirty="0">
              <a:solidFill>
                <a:srgbClr val="000000"/>
              </a:solidFill>
            </a:endParaRPr>
          </a:p>
          <a:p>
            <a:pPr lvl="0"/>
            <a:r>
              <a:rPr lang="en-US" dirty="0" smtClean="0">
                <a:solidFill>
                  <a:srgbClr val="000000"/>
                </a:solidFill>
              </a:rPr>
              <a:t>Eligibility:</a:t>
            </a:r>
          </a:p>
          <a:p>
            <a:pPr lvl="1"/>
            <a:r>
              <a:rPr lang="en-US" dirty="0" smtClean="0">
                <a:solidFill>
                  <a:srgbClr val="000000"/>
                </a:solidFill>
              </a:rPr>
              <a:t>Applicant organization must be “covered by” a CPRG Climate Action Plan </a:t>
            </a:r>
          </a:p>
          <a:p>
            <a:pPr lvl="1"/>
            <a:r>
              <a:rPr lang="en-US" dirty="0" smtClean="0">
                <a:solidFill>
                  <a:srgbClr val="000000"/>
                </a:solidFill>
              </a:rPr>
              <a:t>Project must be included in a CPRG Climate Action Plan</a:t>
            </a:r>
            <a:endParaRPr lang="en-US" dirty="0">
              <a:solidFill>
                <a:srgbClr val="000000"/>
              </a:solidFill>
            </a:endParaRPr>
          </a:p>
          <a:p>
            <a:r>
              <a:rPr lang="en-US" dirty="0" smtClean="0">
                <a:solidFill>
                  <a:srgbClr val="000000"/>
                </a:solidFill>
              </a:rPr>
              <a:t>Grant Applications are due April </a:t>
            </a:r>
            <a:r>
              <a:rPr lang="en-US" dirty="0" smtClean="0">
                <a:solidFill>
                  <a:srgbClr val="000000"/>
                </a:solidFill>
              </a:rPr>
              <a:t>1, </a:t>
            </a:r>
            <a:r>
              <a:rPr lang="en-US" dirty="0" smtClean="0">
                <a:solidFill>
                  <a:srgbClr val="000000"/>
                </a:solidFill>
              </a:rPr>
              <a:t>2023 for State and Municipal organizations</a:t>
            </a:r>
          </a:p>
          <a:p>
            <a:pPr lvl="1"/>
            <a:r>
              <a:rPr lang="en-US" dirty="0" smtClean="0">
                <a:solidFill>
                  <a:srgbClr val="000000"/>
                </a:solidFill>
              </a:rPr>
              <a:t>Grants scored on factors including short-term greenhouse gas reduction and cost effectiveness</a:t>
            </a:r>
          </a:p>
        </p:txBody>
      </p:sp>
    </p:spTree>
    <p:extLst>
      <p:ext uri="{BB962C8B-B14F-4D97-AF65-F5344CB8AC3E}">
        <p14:creationId xmlns:p14="http://schemas.microsoft.com/office/powerpoint/2010/main" val="14162691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
            <a:ext cx="9144000" cy="914399"/>
          </a:xfrm>
          <a:solidFill>
            <a:schemeClr val="tx1"/>
          </a:solidFill>
        </p:spPr>
        <p:txBody>
          <a:bodyPr/>
          <a:lstStyle/>
          <a:p>
            <a:pPr algn="ctr"/>
            <a:r>
              <a:rPr lang="en-US" sz="3200" dirty="0" smtClean="0">
                <a:solidFill>
                  <a:schemeClr val="bg1"/>
                </a:solidFill>
              </a:rPr>
              <a:t>Overview</a:t>
            </a:r>
            <a:endParaRPr lang="en-US" sz="3200" dirty="0">
              <a:solidFill>
                <a:schemeClr val="bg1"/>
              </a:solidFill>
            </a:endParaRPr>
          </a:p>
        </p:txBody>
      </p:sp>
      <p:sp>
        <p:nvSpPr>
          <p:cNvPr id="17" name="Content Placeholder 2"/>
          <p:cNvSpPr txBox="1">
            <a:spLocks/>
          </p:cNvSpPr>
          <p:nvPr/>
        </p:nvSpPr>
        <p:spPr>
          <a:xfrm>
            <a:off x="359764" y="1517057"/>
            <a:ext cx="8366225" cy="4297589"/>
          </a:xfrm>
          <a:prstGeom prst="rect">
            <a:avLst/>
          </a:prstGeom>
        </p:spPr>
        <p:txBody>
          <a:bodyPr vert="horz" lIns="91440" tIns="45720" rIns="91440" bIns="45720" rtlCol="0" anchor="t">
            <a:noAutofit/>
          </a:bodyPr>
          <a:lstStyle>
            <a:defPPr>
              <a:defRPr lang="en-US"/>
            </a:defPPr>
            <a:lvl1pPr marL="0" algn="l" defTabSz="457200" rtl="0" eaLnBrk="1" latinLnBrk="0" hangingPunct="1">
              <a:defRPr sz="1200" kern="1200">
                <a:solidFill>
                  <a:schemeClr val="accent2"/>
                </a:solidFill>
                <a:latin typeface="+mj-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342900" indent="-342900">
              <a:spcAft>
                <a:spcPts val="600"/>
              </a:spcAft>
              <a:buFont typeface="Arial" panose="020B0604020202020204" pitchFamily="34" charset="0"/>
              <a:buChar char="•"/>
            </a:pPr>
            <a:r>
              <a:rPr lang="en-US" sz="3200" dirty="0" smtClean="0">
                <a:latin typeface="+mn-lt"/>
              </a:rPr>
              <a:t>What is the Climate Pollution Reduction Grant?</a:t>
            </a:r>
            <a:endParaRPr lang="en-US" sz="1000" dirty="0" smtClean="0">
              <a:latin typeface="+mn-lt"/>
            </a:endParaRPr>
          </a:p>
          <a:p>
            <a:pPr marL="342900" indent="-342900">
              <a:spcAft>
                <a:spcPts val="600"/>
              </a:spcAft>
              <a:buFont typeface="Arial" panose="020B0604020202020204" pitchFamily="34" charset="0"/>
              <a:buChar char="•"/>
            </a:pPr>
            <a:endParaRPr lang="en-US" sz="3200" dirty="0" smtClean="0">
              <a:latin typeface="+mn-lt"/>
            </a:endParaRPr>
          </a:p>
          <a:p>
            <a:pPr marL="342900" indent="-342900">
              <a:spcAft>
                <a:spcPts val="600"/>
              </a:spcAft>
              <a:buFont typeface="Arial" panose="020B0604020202020204" pitchFamily="34" charset="0"/>
              <a:buChar char="•"/>
            </a:pPr>
            <a:r>
              <a:rPr lang="en-US" sz="3200" dirty="0" smtClean="0">
                <a:solidFill>
                  <a:srgbClr val="00B050"/>
                </a:solidFill>
                <a:latin typeface="+mn-lt"/>
              </a:rPr>
              <a:t>What benefits are there to your community?</a:t>
            </a:r>
          </a:p>
          <a:p>
            <a:pPr marL="342900" indent="-342900">
              <a:spcAft>
                <a:spcPts val="600"/>
              </a:spcAft>
              <a:buFont typeface="Arial" panose="020B0604020202020204" pitchFamily="34" charset="0"/>
              <a:buChar char="•"/>
            </a:pPr>
            <a:endParaRPr lang="en-US" sz="3200" dirty="0" smtClean="0">
              <a:latin typeface="+mn-lt"/>
            </a:endParaRPr>
          </a:p>
          <a:p>
            <a:pPr marL="342900" indent="-342900">
              <a:spcAft>
                <a:spcPts val="600"/>
              </a:spcAft>
              <a:buFont typeface="Arial" panose="020B0604020202020204" pitchFamily="34" charset="0"/>
              <a:buChar char="•"/>
            </a:pPr>
            <a:r>
              <a:rPr lang="en-US" sz="3200" dirty="0" smtClean="0">
                <a:latin typeface="+mn-lt"/>
              </a:rPr>
              <a:t>What will be in the State’s plan?</a:t>
            </a:r>
          </a:p>
        </p:txBody>
      </p:sp>
    </p:spTree>
    <p:extLst>
      <p:ext uri="{BB962C8B-B14F-4D97-AF65-F5344CB8AC3E}">
        <p14:creationId xmlns:p14="http://schemas.microsoft.com/office/powerpoint/2010/main" val="30327146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
            <a:ext cx="9144000" cy="914400"/>
          </a:xfrm>
          <a:solidFill>
            <a:schemeClr val="tx1"/>
          </a:solidFill>
        </p:spPr>
        <p:txBody>
          <a:bodyPr/>
          <a:lstStyle/>
          <a:p>
            <a:pPr algn="ctr"/>
            <a:r>
              <a:rPr lang="en-US" sz="3200" dirty="0" smtClean="0">
                <a:solidFill>
                  <a:schemeClr val="bg1"/>
                </a:solidFill>
              </a:rPr>
              <a:t>What Benefits Are There In Your Community?</a:t>
            </a:r>
            <a:endParaRPr lang="en-US" sz="3200" dirty="0">
              <a:solidFill>
                <a:schemeClr val="bg1"/>
              </a:solidFill>
            </a:endParaRPr>
          </a:p>
        </p:txBody>
      </p:sp>
      <p:sp>
        <p:nvSpPr>
          <p:cNvPr id="5" name="Content Placeholder 2"/>
          <p:cNvSpPr>
            <a:spLocks noGrp="1"/>
          </p:cNvSpPr>
          <p:nvPr>
            <p:ph type="body" sz="quarter" idx="10"/>
          </p:nvPr>
        </p:nvSpPr>
        <p:spPr>
          <a:xfrm>
            <a:off x="666750" y="1630017"/>
            <a:ext cx="7905750" cy="4290137"/>
          </a:xfrm>
        </p:spPr>
        <p:txBody>
          <a:bodyPr vert="horz" lIns="91440" tIns="45720" rIns="91440" bIns="45720" rtlCol="0" anchor="t">
            <a:normAutofit lnSpcReduction="10000"/>
          </a:bodyPr>
          <a:lstStyle/>
          <a:p>
            <a:pPr lvl="0"/>
            <a:r>
              <a:rPr lang="en-US" dirty="0" smtClean="0">
                <a:solidFill>
                  <a:srgbClr val="000000"/>
                </a:solidFill>
              </a:rPr>
              <a:t>$4.6 billion available for Implementation grants. Project eligibility is based on inclusion in a climate action plan developed through CPRG.</a:t>
            </a:r>
          </a:p>
          <a:p>
            <a:pPr lvl="0"/>
            <a:endParaRPr lang="en-US" dirty="0">
              <a:solidFill>
                <a:srgbClr val="000000"/>
              </a:solidFill>
            </a:endParaRPr>
          </a:p>
          <a:p>
            <a:pPr lvl="0"/>
            <a:r>
              <a:rPr lang="en-US" dirty="0" smtClean="0">
                <a:solidFill>
                  <a:srgbClr val="000000"/>
                </a:solidFill>
              </a:rPr>
              <a:t>Projects that reduce greenhouse gas pollution have additional benefits:</a:t>
            </a:r>
          </a:p>
          <a:p>
            <a:pPr lvl="1"/>
            <a:r>
              <a:rPr lang="en-US" dirty="0" smtClean="0">
                <a:solidFill>
                  <a:srgbClr val="000000"/>
                </a:solidFill>
              </a:rPr>
              <a:t>Lower energy bills</a:t>
            </a:r>
          </a:p>
          <a:p>
            <a:pPr lvl="1"/>
            <a:r>
              <a:rPr lang="en-US" dirty="0" smtClean="0">
                <a:solidFill>
                  <a:srgbClr val="000000"/>
                </a:solidFill>
              </a:rPr>
              <a:t>Creation of new jobs and industries</a:t>
            </a:r>
          </a:p>
          <a:p>
            <a:pPr lvl="1"/>
            <a:r>
              <a:rPr lang="en-US" dirty="0" smtClean="0">
                <a:solidFill>
                  <a:srgbClr val="000000"/>
                </a:solidFill>
              </a:rPr>
              <a:t>Reduction of other pollutants like ozone or air toxics</a:t>
            </a:r>
          </a:p>
          <a:p>
            <a:pPr lvl="1"/>
            <a:r>
              <a:rPr lang="en-US" dirty="0" smtClean="0">
                <a:solidFill>
                  <a:srgbClr val="000000"/>
                </a:solidFill>
              </a:rPr>
              <a:t>Public health benefits</a:t>
            </a:r>
            <a:r>
              <a:rPr lang="en-US" dirty="0">
                <a:solidFill>
                  <a:srgbClr val="000000"/>
                </a:solidFill>
              </a:rPr>
              <a:t> </a:t>
            </a:r>
            <a:r>
              <a:rPr lang="en-US" dirty="0" smtClean="0">
                <a:solidFill>
                  <a:srgbClr val="000000"/>
                </a:solidFill>
              </a:rPr>
              <a:t>related to decreased air pollution exposure</a:t>
            </a:r>
          </a:p>
          <a:p>
            <a:pPr lvl="1"/>
            <a:r>
              <a:rPr lang="en-US" dirty="0" smtClean="0">
                <a:solidFill>
                  <a:srgbClr val="000000"/>
                </a:solidFill>
              </a:rPr>
              <a:t>Beautification, parks, gardens, etc</a:t>
            </a:r>
          </a:p>
        </p:txBody>
      </p:sp>
    </p:spTree>
    <p:extLst>
      <p:ext uri="{BB962C8B-B14F-4D97-AF65-F5344CB8AC3E}">
        <p14:creationId xmlns:p14="http://schemas.microsoft.com/office/powerpoint/2010/main" val="11183080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
            <a:ext cx="9144000" cy="914400"/>
          </a:xfrm>
          <a:solidFill>
            <a:schemeClr val="tx1"/>
          </a:solidFill>
        </p:spPr>
        <p:txBody>
          <a:bodyPr/>
          <a:lstStyle/>
          <a:p>
            <a:pPr algn="ctr"/>
            <a:r>
              <a:rPr lang="en-US" sz="3200" dirty="0" smtClean="0">
                <a:solidFill>
                  <a:schemeClr val="bg1"/>
                </a:solidFill>
              </a:rPr>
              <a:t>What are Greenhouse Gases?</a:t>
            </a:r>
            <a:endParaRPr lang="en-US" sz="3200" dirty="0">
              <a:solidFill>
                <a:schemeClr val="bg1"/>
              </a:solidFill>
            </a:endParaRPr>
          </a:p>
        </p:txBody>
      </p:sp>
      <p:sp>
        <p:nvSpPr>
          <p:cNvPr id="5" name="Content Placeholder 2"/>
          <p:cNvSpPr>
            <a:spLocks noGrp="1"/>
          </p:cNvSpPr>
          <p:nvPr>
            <p:ph type="body" sz="quarter" idx="10"/>
          </p:nvPr>
        </p:nvSpPr>
        <p:spPr>
          <a:xfrm>
            <a:off x="666750" y="1630017"/>
            <a:ext cx="7905750" cy="4290137"/>
          </a:xfrm>
        </p:spPr>
        <p:txBody>
          <a:bodyPr vert="horz" lIns="91440" tIns="45720" rIns="91440" bIns="45720" rtlCol="0" anchor="t">
            <a:normAutofit lnSpcReduction="10000"/>
          </a:bodyPr>
          <a:lstStyle/>
          <a:p>
            <a:pPr lvl="0"/>
            <a:r>
              <a:rPr lang="en-US" dirty="0" smtClean="0">
                <a:solidFill>
                  <a:srgbClr val="000000"/>
                </a:solidFill>
              </a:rPr>
              <a:t>Greenhouse gases are gases that trap heat in the atmosphere, creating a greenhouse effect that results in climate change. </a:t>
            </a:r>
          </a:p>
          <a:p>
            <a:r>
              <a:rPr lang="en-US" dirty="0" smtClean="0">
                <a:solidFill>
                  <a:srgbClr val="000000"/>
                </a:solidFill>
              </a:rPr>
              <a:t>The four main types of greenhouse gases and their common sources:</a:t>
            </a:r>
          </a:p>
          <a:p>
            <a:pPr lvl="1"/>
            <a:r>
              <a:rPr lang="en-US" dirty="0" smtClean="0">
                <a:solidFill>
                  <a:srgbClr val="000000"/>
                </a:solidFill>
              </a:rPr>
              <a:t>Carbon dioxide from fossil-fuel power plants, </a:t>
            </a:r>
            <a:r>
              <a:rPr lang="en-US" dirty="0" smtClean="0">
                <a:solidFill>
                  <a:srgbClr val="000000"/>
                </a:solidFill>
              </a:rPr>
              <a:t>vehicles </a:t>
            </a:r>
            <a:r>
              <a:rPr lang="en-US" dirty="0" smtClean="0">
                <a:solidFill>
                  <a:srgbClr val="000000"/>
                </a:solidFill>
              </a:rPr>
              <a:t>and numerous industrial sources,</a:t>
            </a:r>
          </a:p>
          <a:p>
            <a:pPr lvl="1"/>
            <a:r>
              <a:rPr lang="en-US" dirty="0" smtClean="0">
                <a:solidFill>
                  <a:srgbClr val="000000"/>
                </a:solidFill>
              </a:rPr>
              <a:t>Methane from fossil-fuel production, agricultural </a:t>
            </a:r>
            <a:r>
              <a:rPr lang="en-US" dirty="0" smtClean="0">
                <a:solidFill>
                  <a:srgbClr val="000000"/>
                </a:solidFill>
              </a:rPr>
              <a:t>practices </a:t>
            </a:r>
            <a:r>
              <a:rPr lang="en-US" dirty="0" smtClean="0">
                <a:solidFill>
                  <a:srgbClr val="000000"/>
                </a:solidFill>
              </a:rPr>
              <a:t>and landfills,</a:t>
            </a:r>
          </a:p>
          <a:p>
            <a:pPr lvl="1"/>
            <a:r>
              <a:rPr lang="en-US" dirty="0" smtClean="0">
                <a:solidFill>
                  <a:srgbClr val="000000"/>
                </a:solidFill>
              </a:rPr>
              <a:t>Nitrous oxide from agricultural and industrial activities, and</a:t>
            </a:r>
          </a:p>
          <a:p>
            <a:pPr lvl="1"/>
            <a:r>
              <a:rPr lang="en-US" dirty="0" smtClean="0">
                <a:solidFill>
                  <a:srgbClr val="000000"/>
                </a:solidFill>
              </a:rPr>
              <a:t>Fluorinated gases from aluminum and semiconductor manufacturing industry.</a:t>
            </a:r>
          </a:p>
        </p:txBody>
      </p:sp>
    </p:spTree>
    <p:extLst>
      <p:ext uri="{BB962C8B-B14F-4D97-AF65-F5344CB8AC3E}">
        <p14:creationId xmlns:p14="http://schemas.microsoft.com/office/powerpoint/2010/main" val="11224191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DNR Presentation">
      <a:dk1>
        <a:srgbClr val="2E799E"/>
      </a:dk1>
      <a:lt1>
        <a:sysClr val="window" lastClr="FFFFFF"/>
      </a:lt1>
      <a:dk2>
        <a:srgbClr val="609941"/>
      </a:dk2>
      <a:lt2>
        <a:srgbClr val="E7E6E6"/>
      </a:lt2>
      <a:accent1>
        <a:srgbClr val="8C5630"/>
      </a:accent1>
      <a:accent2>
        <a:srgbClr val="000000"/>
      </a:accent2>
      <a:accent3>
        <a:srgbClr val="7F7F7F"/>
      </a:accent3>
      <a:accent4>
        <a:srgbClr val="FFC000"/>
      </a:accent4>
      <a:accent5>
        <a:srgbClr val="4472C4"/>
      </a:accent5>
      <a:accent6>
        <a:srgbClr val="70AD47"/>
      </a:accent6>
      <a:hlink>
        <a:srgbClr val="0563C1"/>
      </a:hlink>
      <a:folHlink>
        <a:srgbClr val="954F72"/>
      </a:folHlink>
    </a:clrScheme>
    <a:fontScheme name="DNR Fonts">
      <a:majorFont>
        <a:latin typeface="Tw Cen MT"/>
        <a:ea typeface=""/>
        <a:cs typeface=""/>
      </a:majorFont>
      <a:minorFont>
        <a:latin typeface="Cambri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12651</TotalTime>
  <Words>4400</Words>
  <Application>Microsoft Office PowerPoint</Application>
  <PresentationFormat>On-screen Show (4:3)</PresentationFormat>
  <Paragraphs>294</Paragraphs>
  <Slides>18</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Cambria</vt:lpstr>
      <vt:lpstr>Tw Cen MT</vt:lpstr>
      <vt:lpstr>Office Theme</vt:lpstr>
      <vt:lpstr>PowerPoint Presentation</vt:lpstr>
      <vt:lpstr>Overview</vt:lpstr>
      <vt:lpstr>What is the Climate Pollution Reduction Grant?</vt:lpstr>
      <vt:lpstr>What is the Climate Pollution Reduction Grant?</vt:lpstr>
      <vt:lpstr>Missouri’s CPRG Planning</vt:lpstr>
      <vt:lpstr>EPA’s CPRG Implementation</vt:lpstr>
      <vt:lpstr>Overview</vt:lpstr>
      <vt:lpstr>What Benefits Are There In Your Community?</vt:lpstr>
      <vt:lpstr>What are Greenhouse Gases?</vt:lpstr>
      <vt:lpstr>What kind of projects reduce GHG Pollution?</vt:lpstr>
      <vt:lpstr>Overview</vt:lpstr>
      <vt:lpstr>Climate Pollution Reduction Grant Planning Phase</vt:lpstr>
      <vt:lpstr>Climate Pollution Reduction Grant Planning Phase</vt:lpstr>
      <vt:lpstr>Climate Pollution Reduction Grant Planning Phase</vt:lpstr>
      <vt:lpstr>Climate Pollution Reduction Grant Planning Phase</vt:lpstr>
      <vt:lpstr>Project Idea Submission Form</vt:lpstr>
      <vt:lpstr>Next Steps</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Joy Johnson</dc:creator>
  <cp:lastModifiedBy>Bungart, Renee</cp:lastModifiedBy>
  <cp:revision>1373</cp:revision>
  <dcterms:created xsi:type="dcterms:W3CDTF">2020-12-11T19:09:37Z</dcterms:created>
  <dcterms:modified xsi:type="dcterms:W3CDTF">2023-10-03T12:23:17Z</dcterms:modified>
</cp:coreProperties>
</file>